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2" r:id="rId4"/>
    <p:sldId id="267" r:id="rId5"/>
    <p:sldId id="261" r:id="rId6"/>
    <p:sldId id="263" r:id="rId7"/>
    <p:sldId id="264" r:id="rId8"/>
    <p:sldId id="265" r:id="rId9"/>
    <p:sldId id="266" r:id="rId10"/>
  </p:sldIdLst>
  <p:sldSz cx="9144000" cy="5143500" type="screen16x9"/>
  <p:notesSz cx="7104063" cy="10234613"/>
  <p:embeddedFontLst>
    <p:embeddedFont>
      <p:font typeface="Bahnschrift SemiBold" panose="020B0502040204020203" pitchFamily="34" charset="0"/>
      <p:bold r:id="rId13"/>
    </p:embeddedFont>
  </p:embeddedFont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408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851" cy="511254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625" y="1"/>
            <a:ext cx="3078851" cy="511254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53C602B1-83E3-4A66-AD71-DF8DA3B17735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772"/>
            <a:ext cx="3078851" cy="51125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625" y="9721772"/>
            <a:ext cx="3078851" cy="51125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6C1DAC3C-F44C-451F-88E9-65D3E1AF4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525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9700" y="766763"/>
            <a:ext cx="6824663" cy="383857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  <a:noFill/>
          <a:ln>
            <a:noFill/>
          </a:ln>
        </p:spPr>
        <p:txBody>
          <a:bodyPr lIns="99051" tIns="99051" rIns="99051" bIns="99051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2439878474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92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44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1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44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1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30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13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62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9698" name="Shape 16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79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9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3794" name="Shape 19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211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5842" name="Shape 21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3BC7C23F-BF33-49AC-BF8F-7102CBD40F5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F9288CDA-FD8F-470A-B3A0-B44E2D52459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6EEC666E-792F-4A0D-B473-3B16510086E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39ED52E0-C427-457F-B05A-F503CE3D2C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CD7494A6-AFB4-4F23-A1B5-B6AFE99D7E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AEC01B7A-0856-4F03-B2FA-243682DC026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BEA3A9C2-2761-4AC4-897C-DF9251ECBBA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2D4B9B1D-FCA9-4BB6-88EA-F384A2A07AD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E748681E-EDA0-466D-9C7B-AE7E871BFCF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547E25FD-2469-41A8-8112-7F06F2EE7C3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5CC3A152-D74D-4BC4-ACC5-AD45EB52493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</a:defRPr>
            </a:lvl1pPr>
          </a:lstStyle>
          <a:p>
            <a:fld id="{DE63AC1C-4A42-4CE5-8A8A-BA4E5B3D2A0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oelle.mourgues@ffechecs.f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cwolf@orang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ChangeArrowheads="1"/>
          </p:cNvSpPr>
          <p:nvPr/>
        </p:nvSpPr>
        <p:spPr bwMode="auto">
          <a:xfrm>
            <a:off x="4067944" y="2355725"/>
            <a:ext cx="4037012" cy="244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 anchorCtr="0"/>
          <a:lstStyle/>
          <a:p>
            <a:r>
              <a:rPr lang="fr-FR" sz="4000" i="1" dirty="0" smtClean="0">
                <a:solidFill>
                  <a:srgbClr val="4A86E8"/>
                </a:solidFill>
                <a:latin typeface="Bahnschrift SemiBold" panose="020B0502040204020203" pitchFamily="34" charset="0"/>
              </a:rPr>
              <a:t>La </a:t>
            </a:r>
          </a:p>
          <a:p>
            <a:r>
              <a:rPr lang="fr-FR" sz="4000" i="1" dirty="0" smtClean="0">
                <a:solidFill>
                  <a:srgbClr val="4A86E8"/>
                </a:solidFill>
                <a:latin typeface="Bahnschrift SemiBold" panose="020B0502040204020203" pitchFamily="34" charset="0"/>
              </a:rPr>
              <a:t>Semaine </a:t>
            </a:r>
          </a:p>
          <a:p>
            <a:r>
              <a:rPr lang="fr-FR" sz="4000" i="1" dirty="0" smtClean="0">
                <a:solidFill>
                  <a:srgbClr val="4A86E8"/>
                </a:solidFill>
                <a:latin typeface="Bahnschrift SemiBold" panose="020B0502040204020203" pitchFamily="34" charset="0"/>
              </a:rPr>
              <a:t>au féminin</a:t>
            </a:r>
            <a:endParaRPr lang="fr-FR" sz="4000" i="1" dirty="0">
              <a:solidFill>
                <a:srgbClr val="4A86E8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56" name="Shape 5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6838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67178"/>
            <a:ext cx="2700528" cy="378295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ChangeArrowheads="1"/>
          </p:cNvSpPr>
          <p:nvPr/>
        </p:nvSpPr>
        <p:spPr bwMode="auto">
          <a:xfrm>
            <a:off x="676275" y="123478"/>
            <a:ext cx="40211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4000" dirty="0" smtClean="0">
                <a:solidFill>
                  <a:srgbClr val="FFFFFF"/>
                </a:solidFill>
              </a:rPr>
              <a:t>Les objectifs</a:t>
            </a:r>
            <a:endParaRPr lang="fr-FR" sz="4000" dirty="0">
              <a:solidFill>
                <a:srgbClr val="FFFFFF"/>
              </a:solidFill>
            </a:endParaRPr>
          </a:p>
        </p:txBody>
      </p:sp>
      <p:cxnSp>
        <p:nvCxnSpPr>
          <p:cNvPr id="96" name="Shape 96"/>
          <p:cNvCxnSpPr>
            <a:cxnSpLocks noChangeShapeType="1"/>
          </p:cNvCxnSpPr>
          <p:nvPr/>
        </p:nvCxnSpPr>
        <p:spPr bwMode="auto">
          <a:xfrm>
            <a:off x="0" y="843558"/>
            <a:ext cx="3635896" cy="0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00" name="Shape 100"/>
          <p:cNvSpPr txBox="1">
            <a:spLocks noChangeArrowheads="1"/>
          </p:cNvSpPr>
          <p:nvPr/>
        </p:nvSpPr>
        <p:spPr bwMode="auto">
          <a:xfrm>
            <a:off x="755576" y="3883570"/>
            <a:ext cx="748883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2400" b="1" dirty="0" smtClean="0">
                <a:solidFill>
                  <a:srgbClr val="FFFFFF"/>
                </a:solidFill>
              </a:rPr>
              <a:t>Valoriser</a:t>
            </a:r>
            <a:r>
              <a:rPr lang="fr-FR" sz="1800" dirty="0" smtClean="0">
                <a:solidFill>
                  <a:srgbClr val="FFFFFF"/>
                </a:solidFill>
              </a:rPr>
              <a:t> </a:t>
            </a:r>
            <a:r>
              <a:rPr lang="fr-FR" sz="1600" dirty="0" smtClean="0">
                <a:solidFill>
                  <a:srgbClr val="FFFFFF"/>
                </a:solidFill>
              </a:rPr>
              <a:t>les femmes bénévoles, cadres, dirigeantes, arbitres, joueuses</a:t>
            </a:r>
            <a:endParaRPr lang="fr-FR" sz="1600" dirty="0">
              <a:solidFill>
                <a:srgbClr val="FFFFFF"/>
              </a:solidFill>
            </a:endParaRPr>
          </a:p>
        </p:txBody>
      </p:sp>
      <p:sp>
        <p:nvSpPr>
          <p:cNvPr id="101" name="Shape 101"/>
          <p:cNvSpPr txBox="1">
            <a:spLocks noChangeArrowheads="1"/>
          </p:cNvSpPr>
          <p:nvPr/>
        </p:nvSpPr>
        <p:spPr bwMode="auto">
          <a:xfrm>
            <a:off x="714375" y="2299394"/>
            <a:ext cx="7659688" cy="77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2400" b="1" dirty="0">
                <a:solidFill>
                  <a:srgbClr val="FFFFFF"/>
                </a:solidFill>
              </a:rPr>
              <a:t>Créer</a:t>
            </a:r>
            <a:r>
              <a:rPr lang="fr-FR" sz="1800" dirty="0">
                <a:solidFill>
                  <a:srgbClr val="FFFFFF"/>
                </a:solidFill>
              </a:rPr>
              <a:t> </a:t>
            </a:r>
            <a:r>
              <a:rPr lang="fr-FR" sz="1600" dirty="0">
                <a:solidFill>
                  <a:srgbClr val="FFFFFF"/>
                </a:solidFill>
              </a:rPr>
              <a:t>un élan d’ouverture des clubs d’Échecs vers </a:t>
            </a:r>
            <a:r>
              <a:rPr lang="fr-FR" sz="1600" dirty="0" smtClean="0">
                <a:solidFill>
                  <a:srgbClr val="FFFFFF"/>
                </a:solidFill>
              </a:rPr>
              <a:t>l’extérieur et consolider les liens entre les joueuses</a:t>
            </a:r>
            <a:endParaRPr lang="fr-FR" sz="1600" dirty="0">
              <a:solidFill>
                <a:srgbClr val="FFFFFF"/>
              </a:solidFill>
            </a:endParaRPr>
          </a:p>
        </p:txBody>
      </p:sp>
      <p:sp>
        <p:nvSpPr>
          <p:cNvPr id="102" name="Shape 102"/>
          <p:cNvSpPr txBox="1">
            <a:spLocks noChangeArrowheads="1"/>
          </p:cNvSpPr>
          <p:nvPr/>
        </p:nvSpPr>
        <p:spPr bwMode="auto">
          <a:xfrm>
            <a:off x="690636" y="3091482"/>
            <a:ext cx="76977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2400" b="1" dirty="0">
                <a:solidFill>
                  <a:srgbClr val="FFFFFF"/>
                </a:solidFill>
              </a:rPr>
              <a:t>Sensibiliser</a:t>
            </a:r>
            <a:r>
              <a:rPr lang="fr-FR" sz="1800" dirty="0">
                <a:solidFill>
                  <a:srgbClr val="FFFFFF"/>
                </a:solidFill>
              </a:rPr>
              <a:t> </a:t>
            </a:r>
            <a:r>
              <a:rPr lang="fr-FR" sz="1600" dirty="0">
                <a:solidFill>
                  <a:srgbClr val="FFFFFF"/>
                </a:solidFill>
              </a:rPr>
              <a:t>de nouveaux publics au Jeu </a:t>
            </a:r>
            <a:r>
              <a:rPr lang="fr-FR" sz="1600" dirty="0" smtClean="0">
                <a:solidFill>
                  <a:srgbClr val="FFFFFF"/>
                </a:solidFill>
              </a:rPr>
              <a:t>d’Échecs, notamment en zones rurales et quartiers prioritaires</a:t>
            </a:r>
            <a:endParaRPr lang="fr-FR" sz="1600" dirty="0">
              <a:solidFill>
                <a:srgbClr val="FFFFFF"/>
              </a:solidFill>
            </a:endParaRPr>
          </a:p>
          <a:p>
            <a:endParaRPr lang="fr-FR" dirty="0"/>
          </a:p>
        </p:txBody>
      </p:sp>
      <p:sp>
        <p:nvSpPr>
          <p:cNvPr id="103" name="Shape 103"/>
          <p:cNvSpPr>
            <a:spLocks noChangeArrowheads="1"/>
          </p:cNvSpPr>
          <p:nvPr/>
        </p:nvSpPr>
        <p:spPr bwMode="auto">
          <a:xfrm>
            <a:off x="0" y="1753945"/>
            <a:ext cx="611560" cy="1697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04" name="Shape 104"/>
          <p:cNvSpPr txBox="1">
            <a:spLocks noChangeArrowheads="1"/>
          </p:cNvSpPr>
          <p:nvPr/>
        </p:nvSpPr>
        <p:spPr bwMode="auto">
          <a:xfrm>
            <a:off x="714375" y="1507306"/>
            <a:ext cx="817810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2400" b="1" dirty="0">
                <a:solidFill>
                  <a:srgbClr val="FFFFFF"/>
                </a:solidFill>
              </a:rPr>
              <a:t>Dynamiser</a:t>
            </a:r>
            <a:r>
              <a:rPr lang="fr-FR" sz="1800" dirty="0">
                <a:solidFill>
                  <a:srgbClr val="FFFFFF"/>
                </a:solidFill>
              </a:rPr>
              <a:t> </a:t>
            </a:r>
            <a:r>
              <a:rPr lang="fr-FR" sz="1600" dirty="0" smtClean="0">
                <a:solidFill>
                  <a:srgbClr val="FFFFFF"/>
                </a:solidFill>
              </a:rPr>
              <a:t>et </a:t>
            </a:r>
            <a:r>
              <a:rPr lang="fr-FR" sz="1600" b="1" dirty="0" smtClean="0">
                <a:solidFill>
                  <a:srgbClr val="FFFFFF"/>
                </a:solidFill>
              </a:rPr>
              <a:t>rendre accessible la pratique de </a:t>
            </a:r>
            <a:r>
              <a:rPr lang="fr-FR" sz="1600" dirty="0" smtClean="0">
                <a:solidFill>
                  <a:srgbClr val="FFFFFF"/>
                </a:solidFill>
              </a:rPr>
              <a:t>notre sport  au plus grand nombre de femmes</a:t>
            </a:r>
          </a:p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1800" dirty="0" smtClean="0">
                <a:solidFill>
                  <a:srgbClr val="FFFFFF"/>
                </a:solidFill>
              </a:rPr>
              <a:t> </a:t>
            </a:r>
            <a:endParaRPr lang="fr-FR" sz="1800" dirty="0">
              <a:solidFill>
                <a:srgbClr val="FFFFFF"/>
              </a:solidFill>
            </a:endParaRPr>
          </a:p>
        </p:txBody>
      </p:sp>
      <p:sp>
        <p:nvSpPr>
          <p:cNvPr id="17" name="Shape 103"/>
          <p:cNvSpPr>
            <a:spLocks noChangeArrowheads="1"/>
          </p:cNvSpPr>
          <p:nvPr/>
        </p:nvSpPr>
        <p:spPr bwMode="auto">
          <a:xfrm>
            <a:off x="980" y="2518660"/>
            <a:ext cx="611560" cy="1697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8" name="Shape 103"/>
          <p:cNvSpPr>
            <a:spLocks noChangeArrowheads="1"/>
          </p:cNvSpPr>
          <p:nvPr/>
        </p:nvSpPr>
        <p:spPr bwMode="auto">
          <a:xfrm>
            <a:off x="1309" y="3314482"/>
            <a:ext cx="611560" cy="1697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9" name="Shape 103"/>
          <p:cNvSpPr>
            <a:spLocks noChangeArrowheads="1"/>
          </p:cNvSpPr>
          <p:nvPr/>
        </p:nvSpPr>
        <p:spPr bwMode="auto">
          <a:xfrm>
            <a:off x="1309" y="4099594"/>
            <a:ext cx="611560" cy="1697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0" name="Shape 103"/>
          <p:cNvSpPr>
            <a:spLocks noChangeArrowheads="1"/>
          </p:cNvSpPr>
          <p:nvPr/>
        </p:nvSpPr>
        <p:spPr bwMode="auto">
          <a:xfrm>
            <a:off x="-1" y="1203598"/>
            <a:ext cx="611560" cy="1697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1" name="Shape 104"/>
          <p:cNvSpPr txBox="1">
            <a:spLocks noChangeArrowheads="1"/>
          </p:cNvSpPr>
          <p:nvPr/>
        </p:nvSpPr>
        <p:spPr bwMode="auto">
          <a:xfrm>
            <a:off x="714374" y="985917"/>
            <a:ext cx="8178105" cy="5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2400" b="1" dirty="0" smtClean="0">
                <a:solidFill>
                  <a:srgbClr val="FFFFFF"/>
                </a:solidFill>
              </a:rPr>
              <a:t>Augmenter </a:t>
            </a:r>
            <a:r>
              <a:rPr lang="fr-FR" sz="1600" dirty="0" smtClean="0">
                <a:solidFill>
                  <a:srgbClr val="FFFFFF"/>
                </a:solidFill>
              </a:rPr>
              <a:t>le nombre de joueuses en France</a:t>
            </a:r>
            <a:endParaRPr lang="fr-FR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2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2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2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ChangeArrowheads="1"/>
          </p:cNvSpPr>
          <p:nvPr/>
        </p:nvSpPr>
        <p:spPr bwMode="auto">
          <a:xfrm>
            <a:off x="827584" y="303213"/>
            <a:ext cx="770485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dirty="0" smtClean="0">
                <a:solidFill>
                  <a:srgbClr val="FFFFFF"/>
                </a:solidFill>
              </a:rPr>
              <a:t>La Semaine au féminin et la crise sanitaire </a:t>
            </a:r>
            <a:endParaRPr lang="fr-FR" sz="3000" dirty="0">
              <a:solidFill>
                <a:srgbClr val="FFFFFF"/>
              </a:solidFill>
            </a:endParaRPr>
          </a:p>
        </p:txBody>
      </p:sp>
      <p:cxnSp>
        <p:nvCxnSpPr>
          <p:cNvPr id="148" name="Shape 148"/>
          <p:cNvCxnSpPr>
            <a:cxnSpLocks noChangeShapeType="1"/>
          </p:cNvCxnSpPr>
          <p:nvPr/>
        </p:nvCxnSpPr>
        <p:spPr bwMode="auto">
          <a:xfrm flipV="1">
            <a:off x="0" y="843558"/>
            <a:ext cx="8028384" cy="20639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49" name="Shape 149"/>
          <p:cNvSpPr txBox="1">
            <a:spLocks noChangeArrowheads="1"/>
          </p:cNvSpPr>
          <p:nvPr/>
        </p:nvSpPr>
        <p:spPr bwMode="auto">
          <a:xfrm>
            <a:off x="755576" y="1131590"/>
            <a:ext cx="74888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sz="2400" dirty="0" smtClean="0">
                <a:solidFill>
                  <a:srgbClr val="FFFFFF"/>
                </a:solidFill>
              </a:rPr>
              <a:t>C</a:t>
            </a:r>
            <a:r>
              <a:rPr lang="fr-FR" sz="1600" dirty="0" smtClean="0">
                <a:solidFill>
                  <a:srgbClr val="FFFFFF"/>
                </a:solidFill>
              </a:rPr>
              <a:t>ette année, en raison de la crise sanitaire, les animations habituelles en présentiel ne pourront pas avoir lieu ; néanmoins la DNEF tient à maintenir cette semaine promotionnelle, et </a:t>
            </a:r>
            <a:r>
              <a:rPr lang="fr-FR" sz="1600" b="1" dirty="0" smtClean="0">
                <a:solidFill>
                  <a:srgbClr val="FFFFFF"/>
                </a:solidFill>
              </a:rPr>
              <a:t>invite </a:t>
            </a:r>
            <a:r>
              <a:rPr lang="fr-FR" sz="1600" b="1" dirty="0" smtClean="0">
                <a:solidFill>
                  <a:srgbClr val="FFFFFF"/>
                </a:solidFill>
              </a:rPr>
              <a:t>les clubs à y participer </a:t>
            </a:r>
            <a:r>
              <a:rPr lang="fr-FR" sz="1600" dirty="0" smtClean="0">
                <a:solidFill>
                  <a:srgbClr val="FFFFFF"/>
                </a:solidFill>
              </a:rPr>
              <a:t>tout en adaptant leurs projets à la crise sanitaire actuelle.</a:t>
            </a:r>
            <a:endParaRPr lang="fr-FR" sz="1600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5" name="Shape 103"/>
          <p:cNvSpPr>
            <a:spLocks noChangeArrowheads="1"/>
          </p:cNvSpPr>
          <p:nvPr/>
        </p:nvSpPr>
        <p:spPr bwMode="auto">
          <a:xfrm>
            <a:off x="-1" y="1347614"/>
            <a:ext cx="611560" cy="1697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6" name="Shape 149"/>
          <p:cNvSpPr txBox="1">
            <a:spLocks noChangeArrowheads="1"/>
          </p:cNvSpPr>
          <p:nvPr/>
        </p:nvSpPr>
        <p:spPr bwMode="auto">
          <a:xfrm>
            <a:off x="755576" y="2571750"/>
            <a:ext cx="763284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sz="2400" dirty="0" smtClean="0">
                <a:solidFill>
                  <a:srgbClr val="FFFFFF"/>
                </a:solidFill>
              </a:rPr>
              <a:t>L</a:t>
            </a:r>
            <a:r>
              <a:rPr lang="fr-FR" sz="1800" dirty="0" smtClean="0">
                <a:solidFill>
                  <a:srgbClr val="FFFFFF"/>
                </a:solidFill>
              </a:rPr>
              <a:t>’essentiel est de viser une large participation des femmes et une forte communication autour de notre sport au féminin.</a:t>
            </a:r>
            <a:endParaRPr lang="fr-FR" sz="1800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" name="Shape 103"/>
          <p:cNvSpPr>
            <a:spLocks noChangeArrowheads="1"/>
          </p:cNvSpPr>
          <p:nvPr/>
        </p:nvSpPr>
        <p:spPr bwMode="auto">
          <a:xfrm>
            <a:off x="3562" y="2787774"/>
            <a:ext cx="611560" cy="1697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8" name="Shape 149"/>
          <p:cNvSpPr txBox="1">
            <a:spLocks noChangeArrowheads="1"/>
          </p:cNvSpPr>
          <p:nvPr/>
        </p:nvSpPr>
        <p:spPr bwMode="auto">
          <a:xfrm>
            <a:off x="733654" y="3579862"/>
            <a:ext cx="763284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sz="2400" dirty="0" smtClean="0">
                <a:solidFill>
                  <a:srgbClr val="FFFFFF"/>
                </a:solidFill>
              </a:rPr>
              <a:t>D</a:t>
            </a:r>
            <a:r>
              <a:rPr lang="fr-FR" sz="1600" dirty="0" smtClean="0">
                <a:solidFill>
                  <a:srgbClr val="FFFFFF"/>
                </a:solidFill>
              </a:rPr>
              <a:t>ès que la reprise d’une activité en présentiel sera possible,  une nouvelle campagne pour la féminisation de notre sport pourra être lancée.</a:t>
            </a:r>
            <a:endParaRPr lang="fr-FR" sz="1600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9" name="Shape 103"/>
          <p:cNvSpPr>
            <a:spLocks noChangeArrowheads="1"/>
          </p:cNvSpPr>
          <p:nvPr/>
        </p:nvSpPr>
        <p:spPr bwMode="auto">
          <a:xfrm>
            <a:off x="-18360" y="3795886"/>
            <a:ext cx="611560" cy="1697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ChangeArrowheads="1"/>
          </p:cNvSpPr>
          <p:nvPr/>
        </p:nvSpPr>
        <p:spPr bwMode="auto">
          <a:xfrm>
            <a:off x="1025525" y="303213"/>
            <a:ext cx="67659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dirty="0" smtClean="0">
                <a:solidFill>
                  <a:srgbClr val="FFFFFF"/>
                </a:solidFill>
              </a:rPr>
              <a:t>Des idées d’animations</a:t>
            </a:r>
            <a:endParaRPr lang="fr-FR" sz="3000" dirty="0">
              <a:solidFill>
                <a:srgbClr val="FFFFFF"/>
              </a:solidFill>
            </a:endParaRPr>
          </a:p>
        </p:txBody>
      </p:sp>
      <p:cxnSp>
        <p:nvCxnSpPr>
          <p:cNvPr id="148" name="Shape 148"/>
          <p:cNvCxnSpPr>
            <a:cxnSpLocks noChangeShapeType="1"/>
          </p:cNvCxnSpPr>
          <p:nvPr/>
        </p:nvCxnSpPr>
        <p:spPr bwMode="auto">
          <a:xfrm flipV="1">
            <a:off x="0" y="864197"/>
            <a:ext cx="5076056" cy="1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49" name="Shape 149"/>
          <p:cNvSpPr txBox="1">
            <a:spLocks noChangeArrowheads="1"/>
          </p:cNvSpPr>
          <p:nvPr/>
        </p:nvSpPr>
        <p:spPr bwMode="auto">
          <a:xfrm>
            <a:off x="511821" y="1127125"/>
            <a:ext cx="7392343" cy="50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sz="1600" dirty="0" smtClean="0">
                <a:solidFill>
                  <a:srgbClr val="FFFFFF"/>
                </a:solidFill>
              </a:rPr>
              <a:t>Parmi les activités pouvant être retenues actuellement; la F.F.E. valorisera</a:t>
            </a:r>
            <a:endParaRPr lang="fr-FR" sz="1600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50" name="Shape 150"/>
          <p:cNvSpPr txBox="1">
            <a:spLocks noChangeArrowheads="1"/>
          </p:cNvSpPr>
          <p:nvPr/>
        </p:nvSpPr>
        <p:spPr bwMode="auto">
          <a:xfrm>
            <a:off x="1025525" y="1563639"/>
            <a:ext cx="6664325" cy="215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dirty="0" smtClean="0">
                <a:solidFill>
                  <a:srgbClr val="FFFFFF"/>
                </a:solidFill>
              </a:rPr>
              <a:t>Les tournois en ligne,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dirty="0" smtClean="0">
                <a:solidFill>
                  <a:srgbClr val="FFFFFF"/>
                </a:solidFill>
              </a:rPr>
              <a:t>Les simultanées en ligne,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dirty="0" smtClean="0">
                <a:solidFill>
                  <a:srgbClr val="FFFFFF"/>
                </a:solidFill>
              </a:rPr>
              <a:t>Des cours en visioconférence,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dirty="0" smtClean="0">
                <a:solidFill>
                  <a:srgbClr val="FFFFFF"/>
                </a:solidFill>
              </a:rPr>
              <a:t>La mise en valeur de dirigeantes, de cadres, …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dirty="0" smtClean="0">
                <a:solidFill>
                  <a:srgbClr val="FFFFFF"/>
                </a:solidFill>
              </a:rPr>
              <a:t>Des expositions historiques sur des championnes, etc</a:t>
            </a:r>
            <a:r>
              <a:rPr lang="fr-FR" dirty="0">
                <a:solidFill>
                  <a:srgbClr val="FFFFFF"/>
                </a:solidFill>
              </a:rPr>
              <a:t>.</a:t>
            </a:r>
            <a:r>
              <a:rPr lang="fr-FR" dirty="0" smtClean="0">
                <a:solidFill>
                  <a:srgbClr val="FFFFFF"/>
                </a:solidFill>
              </a:rPr>
              <a:t> 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dirty="0">
              <a:solidFill>
                <a:srgbClr val="FFFFFF"/>
              </a:solidFill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53" name="Shape 153"/>
          <p:cNvSpPr txBox="1">
            <a:spLocks noChangeArrowheads="1"/>
          </p:cNvSpPr>
          <p:nvPr/>
        </p:nvSpPr>
        <p:spPr bwMode="auto">
          <a:xfrm>
            <a:off x="618830" y="3867894"/>
            <a:ext cx="730677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fr-FR" sz="1600" dirty="0" smtClean="0">
                <a:solidFill>
                  <a:srgbClr val="FFFFFF"/>
                </a:solidFill>
              </a:rPr>
              <a:t>Un grand tournoi féminin en ligne sera organisé par la FFE et la DNEF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fr-FR" sz="1600" b="1" dirty="0">
                <a:solidFill>
                  <a:srgbClr val="FFFFFF"/>
                </a:solidFill>
              </a:rPr>
              <a:t>l</a:t>
            </a:r>
            <a:r>
              <a:rPr lang="fr-FR" sz="1600" b="1" dirty="0" smtClean="0">
                <a:solidFill>
                  <a:srgbClr val="FFFFFF"/>
                </a:solidFill>
              </a:rPr>
              <a:t>e dimanche 28 février 2021</a:t>
            </a:r>
          </a:p>
          <a:p>
            <a:pPr algn="ctr">
              <a:buClr>
                <a:srgbClr val="000000"/>
              </a:buClr>
              <a:buFont typeface="Arial" charset="0"/>
              <a:buNone/>
            </a:pPr>
            <a:r>
              <a:rPr lang="fr-FR" sz="1600" dirty="0" smtClean="0">
                <a:solidFill>
                  <a:srgbClr val="FFFFFF"/>
                </a:solidFill>
              </a:rPr>
              <a:t>pour le lancement de la Semaine au féminin 2021.</a:t>
            </a:r>
            <a:endParaRPr lang="fr-FR" sz="1600" dirty="0">
              <a:solidFill>
                <a:srgbClr val="FFFFFF"/>
              </a:solidFill>
            </a:endParaRPr>
          </a:p>
        </p:txBody>
      </p:sp>
      <p:cxnSp>
        <p:nvCxnSpPr>
          <p:cNvPr id="26633" name="Shape 154"/>
          <p:cNvCxnSpPr>
            <a:cxnSpLocks noChangeShapeType="1"/>
          </p:cNvCxnSpPr>
          <p:nvPr/>
        </p:nvCxnSpPr>
        <p:spPr bwMode="auto">
          <a:xfrm flipH="1">
            <a:off x="609293" y="1563638"/>
            <a:ext cx="1" cy="2158958"/>
          </a:xfrm>
          <a:prstGeom prst="straightConnector1">
            <a:avLst/>
          </a:prstGeom>
          <a:noFill/>
          <a:ln w="2857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58" name="Shape 158"/>
          <p:cNvSpPr>
            <a:spLocks noChangeArrowheads="1"/>
          </p:cNvSpPr>
          <p:nvPr/>
        </p:nvSpPr>
        <p:spPr bwMode="auto">
          <a:xfrm rot="5400000">
            <a:off x="513656" y="3352347"/>
            <a:ext cx="208757" cy="19843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8" name="Shape 158"/>
          <p:cNvSpPr>
            <a:spLocks noChangeArrowheads="1"/>
          </p:cNvSpPr>
          <p:nvPr/>
        </p:nvSpPr>
        <p:spPr bwMode="auto">
          <a:xfrm rot="5400000">
            <a:off x="506662" y="1683981"/>
            <a:ext cx="208757" cy="19843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9" name="Shape 158"/>
          <p:cNvSpPr>
            <a:spLocks noChangeArrowheads="1"/>
          </p:cNvSpPr>
          <p:nvPr/>
        </p:nvSpPr>
        <p:spPr bwMode="auto">
          <a:xfrm rot="5400000">
            <a:off x="506662" y="2072854"/>
            <a:ext cx="208757" cy="19843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0" name="Shape 158"/>
          <p:cNvSpPr>
            <a:spLocks noChangeArrowheads="1"/>
          </p:cNvSpPr>
          <p:nvPr/>
        </p:nvSpPr>
        <p:spPr bwMode="auto">
          <a:xfrm rot="5400000">
            <a:off x="506662" y="2504902"/>
            <a:ext cx="208757" cy="19843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1" name="Shape 158"/>
          <p:cNvSpPr>
            <a:spLocks noChangeArrowheads="1"/>
          </p:cNvSpPr>
          <p:nvPr/>
        </p:nvSpPr>
        <p:spPr bwMode="auto">
          <a:xfrm rot="5400000">
            <a:off x="506662" y="2927628"/>
            <a:ext cx="208757" cy="19843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9525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ChangeArrowheads="1"/>
          </p:cNvSpPr>
          <p:nvPr/>
        </p:nvSpPr>
        <p:spPr bwMode="auto">
          <a:xfrm>
            <a:off x="1871663" y="636588"/>
            <a:ext cx="713581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dirty="0" smtClean="0">
                <a:solidFill>
                  <a:srgbClr val="FFFFFF"/>
                </a:solidFill>
              </a:rPr>
              <a:t>     Du 1 </a:t>
            </a:r>
            <a:r>
              <a:rPr lang="fr-FR" sz="3000" dirty="0">
                <a:solidFill>
                  <a:srgbClr val="FFFFFF"/>
                </a:solidFill>
              </a:rPr>
              <a:t>au </a:t>
            </a:r>
            <a:r>
              <a:rPr lang="fr-FR" sz="3000" dirty="0" smtClean="0">
                <a:solidFill>
                  <a:srgbClr val="FFFFFF"/>
                </a:solidFill>
              </a:rPr>
              <a:t>8 </a:t>
            </a:r>
            <a:r>
              <a:rPr lang="fr-FR" sz="3000" dirty="0">
                <a:solidFill>
                  <a:srgbClr val="FFFFFF"/>
                </a:solidFill>
              </a:rPr>
              <a:t>mars </a:t>
            </a:r>
            <a:r>
              <a:rPr lang="fr-FR" sz="3000" dirty="0" smtClean="0">
                <a:solidFill>
                  <a:srgbClr val="FFFFFF"/>
                </a:solidFill>
              </a:rPr>
              <a:t>2021</a:t>
            </a:r>
            <a:endParaRPr lang="fr-FR" sz="3000" dirty="0">
              <a:solidFill>
                <a:srgbClr val="FFFFFF"/>
              </a:solidFill>
            </a:endParaRPr>
          </a:p>
        </p:txBody>
      </p:sp>
      <p:sp>
        <p:nvSpPr>
          <p:cNvPr id="134" name="Shape 134"/>
          <p:cNvSpPr>
            <a:spLocks noChangeArrowheads="1"/>
          </p:cNvSpPr>
          <p:nvPr/>
        </p:nvSpPr>
        <p:spPr bwMode="auto">
          <a:xfrm rot="5400000">
            <a:off x="2193924" y="1964432"/>
            <a:ext cx="157163" cy="115888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35" name="Shape 135"/>
          <p:cNvSpPr txBox="1">
            <a:spLocks noChangeArrowheads="1"/>
          </p:cNvSpPr>
          <p:nvPr/>
        </p:nvSpPr>
        <p:spPr bwMode="auto">
          <a:xfrm>
            <a:off x="2330450" y="1707654"/>
            <a:ext cx="67691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2400" b="1" dirty="0">
                <a:solidFill>
                  <a:srgbClr val="FFFFFF"/>
                </a:solidFill>
              </a:rPr>
              <a:t>Jouez le jeu, faites jouer les femmes !</a:t>
            </a:r>
          </a:p>
          <a:p>
            <a:endParaRPr lang="fr-FR" sz="1800" dirty="0">
              <a:solidFill>
                <a:srgbClr val="FFFFFF"/>
              </a:solidFill>
            </a:endParaRPr>
          </a:p>
          <a:p>
            <a:r>
              <a:rPr lang="fr-FR" sz="2400" dirty="0" smtClean="0">
                <a:solidFill>
                  <a:srgbClr val="FFFFFF"/>
                </a:solidFill>
              </a:rPr>
              <a:t>[Plus de 20% </a:t>
            </a:r>
            <a:r>
              <a:rPr lang="fr-FR" sz="2400" dirty="0">
                <a:solidFill>
                  <a:srgbClr val="FFFFFF"/>
                </a:solidFill>
              </a:rPr>
              <a:t>des licenciés de la FFE sont des femmes]</a:t>
            </a:r>
          </a:p>
        </p:txBody>
      </p:sp>
      <p:sp>
        <p:nvSpPr>
          <p:cNvPr id="136" name="Shape 136"/>
          <p:cNvSpPr txBox="1">
            <a:spLocks noChangeArrowheads="1"/>
          </p:cNvSpPr>
          <p:nvPr/>
        </p:nvSpPr>
        <p:spPr bwMode="auto">
          <a:xfrm>
            <a:off x="2552728" y="4088332"/>
            <a:ext cx="5979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800" dirty="0">
                <a:solidFill>
                  <a:srgbClr val="FFFFFF"/>
                </a:solidFill>
              </a:rPr>
              <a:t>Au minimum, 1 journée d’animation pendant la semaine.</a:t>
            </a:r>
          </a:p>
        </p:txBody>
      </p:sp>
      <p:sp>
        <p:nvSpPr>
          <p:cNvPr id="137" name="Shape 137"/>
          <p:cNvSpPr>
            <a:spLocks noChangeArrowheads="1"/>
          </p:cNvSpPr>
          <p:nvPr/>
        </p:nvSpPr>
        <p:spPr bwMode="auto">
          <a:xfrm>
            <a:off x="2379691" y="3977208"/>
            <a:ext cx="6245225" cy="7413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4583" name="Shape 138"/>
          <p:cNvSpPr txBox="1">
            <a:spLocks noChangeArrowheads="1"/>
          </p:cNvSpPr>
          <p:nvPr/>
        </p:nvSpPr>
        <p:spPr bwMode="auto">
          <a:xfrm rot="794087">
            <a:off x="509588" y="290513"/>
            <a:ext cx="1201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La Semaine</a:t>
            </a:r>
          </a:p>
          <a:p>
            <a:r>
              <a:rPr lang="fr-FR" b="1">
                <a:solidFill>
                  <a:srgbClr val="FFFFFF"/>
                </a:solidFill>
              </a:rPr>
              <a:t>au Féminin</a:t>
            </a:r>
          </a:p>
        </p:txBody>
      </p:sp>
      <p:sp>
        <p:nvSpPr>
          <p:cNvPr id="24584" name="Shape 139"/>
          <p:cNvSpPr>
            <a:spLocks noChangeArrowheads="1"/>
          </p:cNvSpPr>
          <p:nvPr/>
        </p:nvSpPr>
        <p:spPr bwMode="auto">
          <a:xfrm rot="-1254">
            <a:off x="227013" y="684213"/>
            <a:ext cx="1644650" cy="360362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49"/>
          <a:stretch/>
        </p:blipFill>
        <p:spPr>
          <a:xfrm>
            <a:off x="191518" y="1275606"/>
            <a:ext cx="1828800" cy="251690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91518" y="3795886"/>
            <a:ext cx="19322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chemeClr val="bg1"/>
                </a:solidFill>
              </a:rPr>
              <a:t>Marie Sebag</a:t>
            </a:r>
            <a:r>
              <a:rPr lang="fr-FR" dirty="0" smtClean="0"/>
              <a:t>,</a:t>
            </a:r>
          </a:p>
          <a:p>
            <a:r>
              <a:rPr lang="fr-FR" i="1" dirty="0" smtClean="0"/>
              <a:t>n°1 française,</a:t>
            </a:r>
          </a:p>
          <a:p>
            <a:r>
              <a:rPr lang="fr-FR" sz="2000" b="1" dirty="0" smtClean="0">
                <a:solidFill>
                  <a:srgbClr val="FF3399"/>
                </a:solidFill>
              </a:rPr>
              <a:t>marraine</a:t>
            </a:r>
            <a:r>
              <a:rPr lang="fr-FR" sz="1800" dirty="0" smtClean="0">
                <a:solidFill>
                  <a:srgbClr val="FF3399"/>
                </a:solidFill>
              </a:rPr>
              <a:t> </a:t>
            </a:r>
          </a:p>
          <a:p>
            <a:r>
              <a:rPr lang="fr-FR" sz="1800" dirty="0" smtClean="0">
                <a:solidFill>
                  <a:schemeClr val="bg1"/>
                </a:solidFill>
              </a:rPr>
              <a:t>de l’événement</a:t>
            </a:r>
            <a:endParaRPr lang="fr-F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ChangeArrowheads="1"/>
          </p:cNvSpPr>
          <p:nvPr/>
        </p:nvSpPr>
        <p:spPr bwMode="auto">
          <a:xfrm>
            <a:off x="1236538" y="250825"/>
            <a:ext cx="77279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dirty="0">
                <a:solidFill>
                  <a:srgbClr val="FFFFFF"/>
                </a:solidFill>
              </a:rPr>
              <a:t>Ressources à votre disposition</a:t>
            </a:r>
          </a:p>
        </p:txBody>
      </p:sp>
      <p:cxnSp>
        <p:nvCxnSpPr>
          <p:cNvPr id="166" name="Shape 166"/>
          <p:cNvCxnSpPr>
            <a:cxnSpLocks noChangeShapeType="1"/>
          </p:cNvCxnSpPr>
          <p:nvPr/>
        </p:nvCxnSpPr>
        <p:spPr bwMode="auto">
          <a:xfrm>
            <a:off x="0" y="855664"/>
            <a:ext cx="6516216" cy="0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67" name="Shape 167"/>
          <p:cNvSpPr>
            <a:spLocks noChangeArrowheads="1"/>
          </p:cNvSpPr>
          <p:nvPr/>
        </p:nvSpPr>
        <p:spPr bwMode="auto">
          <a:xfrm>
            <a:off x="0" y="1143000"/>
            <a:ext cx="9144000" cy="63666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r>
              <a:rPr lang="fr-FR" sz="1800" dirty="0">
                <a:solidFill>
                  <a:srgbClr val="FFFFFF"/>
                </a:solidFill>
              </a:rPr>
              <a:t>	 </a:t>
            </a:r>
            <a:r>
              <a:rPr lang="fr-FR" sz="1800" dirty="0" smtClean="0">
                <a:solidFill>
                  <a:srgbClr val="FFFFFF"/>
                </a:solidFill>
              </a:rPr>
              <a:t>    En raison de la pandémie, l’aide fédérale sera essentiellement</a:t>
            </a:r>
          </a:p>
          <a:p>
            <a:r>
              <a:rPr lang="fr-FR" sz="1800" dirty="0" smtClean="0">
                <a:solidFill>
                  <a:srgbClr val="FFFFFF"/>
                </a:solidFill>
              </a:rPr>
              <a:t>	     logistique </a:t>
            </a:r>
            <a:endParaRPr lang="fr-FR" sz="1800" dirty="0">
              <a:solidFill>
                <a:srgbClr val="FFFFFF"/>
              </a:solidFill>
            </a:endParaRPr>
          </a:p>
        </p:txBody>
      </p:sp>
      <p:sp>
        <p:nvSpPr>
          <p:cNvPr id="168" name="Shape 168"/>
          <p:cNvSpPr>
            <a:spLocks noChangeArrowheads="1"/>
          </p:cNvSpPr>
          <p:nvPr/>
        </p:nvSpPr>
        <p:spPr bwMode="auto">
          <a:xfrm>
            <a:off x="0" y="1995686"/>
            <a:ext cx="1150938" cy="1444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69" name="Shape 169"/>
          <p:cNvSpPr txBox="1">
            <a:spLocks noChangeArrowheads="1"/>
          </p:cNvSpPr>
          <p:nvPr/>
        </p:nvSpPr>
        <p:spPr bwMode="auto">
          <a:xfrm>
            <a:off x="1252538" y="1858962"/>
            <a:ext cx="7626350" cy="11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600" dirty="0" smtClean="0">
                <a:solidFill>
                  <a:srgbClr val="FFFFFF"/>
                </a:solidFill>
              </a:rPr>
              <a:t>1 affiche A3 sous format numérique</a:t>
            </a:r>
            <a:endParaRPr lang="fr-FR" sz="1600" dirty="0">
              <a:solidFill>
                <a:srgbClr val="FFFFFF"/>
              </a:solidFill>
            </a:endParaRPr>
          </a:p>
          <a:p>
            <a:r>
              <a:rPr lang="fr-FR" sz="1600" dirty="0" smtClean="0">
                <a:solidFill>
                  <a:srgbClr val="FFFFFF"/>
                </a:solidFill>
              </a:rPr>
              <a:t>1 flyer personnalisé sous format numérique pour </a:t>
            </a:r>
            <a:r>
              <a:rPr lang="fr-FR" sz="1600" dirty="0">
                <a:solidFill>
                  <a:srgbClr val="FFFFFF"/>
                </a:solidFill>
              </a:rPr>
              <a:t>la promotion de la Semaine au </a:t>
            </a:r>
            <a:r>
              <a:rPr lang="fr-FR" sz="1600" dirty="0" smtClean="0">
                <a:solidFill>
                  <a:srgbClr val="FFFFFF"/>
                </a:solidFill>
              </a:rPr>
              <a:t>Féminin</a:t>
            </a:r>
          </a:p>
          <a:p>
            <a:r>
              <a:rPr lang="fr-FR" i="1" dirty="0" smtClean="0">
                <a:solidFill>
                  <a:srgbClr val="FFFFFF"/>
                </a:solidFill>
              </a:rPr>
              <a:t>(2 lignes : 1</a:t>
            </a:r>
            <a:r>
              <a:rPr lang="fr-FR" i="1" baseline="30000" dirty="0" smtClean="0">
                <a:solidFill>
                  <a:srgbClr val="FFFFFF"/>
                </a:solidFill>
              </a:rPr>
              <a:t>re</a:t>
            </a:r>
            <a:r>
              <a:rPr lang="fr-FR" i="1" dirty="0" smtClean="0">
                <a:solidFill>
                  <a:srgbClr val="FFFFFF"/>
                </a:solidFill>
              </a:rPr>
              <a:t> ligne </a:t>
            </a:r>
            <a:r>
              <a:rPr lang="fr-FR" i="1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</a:t>
            </a:r>
            <a:r>
              <a:rPr lang="fr-FR" i="1" dirty="0" smtClean="0">
                <a:solidFill>
                  <a:srgbClr val="FFFFFF"/>
                </a:solidFill>
              </a:rPr>
              <a:t>nom du club et de la ville ; 2</a:t>
            </a:r>
            <a:r>
              <a:rPr lang="fr-FR" i="1" baseline="30000" dirty="0" smtClean="0">
                <a:solidFill>
                  <a:srgbClr val="FFFFFF"/>
                </a:solidFill>
              </a:rPr>
              <a:t>e</a:t>
            </a:r>
            <a:r>
              <a:rPr lang="fr-FR" i="1" dirty="0" smtClean="0">
                <a:solidFill>
                  <a:srgbClr val="FFFFFF"/>
                </a:solidFill>
              </a:rPr>
              <a:t> ligne </a:t>
            </a:r>
            <a:r>
              <a:rPr lang="fr-FR" i="1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Contact : nom, téléphone, e-mail)</a:t>
            </a:r>
            <a:endParaRPr lang="fr-FR" i="1" dirty="0">
              <a:solidFill>
                <a:srgbClr val="FFFFFF"/>
              </a:solidFill>
            </a:endParaRPr>
          </a:p>
        </p:txBody>
      </p:sp>
      <p:sp>
        <p:nvSpPr>
          <p:cNvPr id="170" name="Shape 170"/>
          <p:cNvSpPr>
            <a:spLocks noChangeArrowheads="1"/>
          </p:cNvSpPr>
          <p:nvPr/>
        </p:nvSpPr>
        <p:spPr bwMode="auto">
          <a:xfrm>
            <a:off x="0" y="3420864"/>
            <a:ext cx="1150938" cy="1444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71" name="Shape 171"/>
          <p:cNvSpPr txBox="1">
            <a:spLocks noChangeArrowheads="1"/>
          </p:cNvSpPr>
          <p:nvPr/>
        </p:nvSpPr>
        <p:spPr bwMode="auto">
          <a:xfrm>
            <a:off x="1367408" y="3201789"/>
            <a:ext cx="7511480" cy="117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dirty="0" smtClean="0">
                <a:solidFill>
                  <a:srgbClr val="FFFFFF"/>
                </a:solidFill>
              </a:rPr>
              <a:t>Une aide financière pourra cependant être versée aux </a:t>
            </a:r>
            <a:r>
              <a:rPr lang="fr-FR" b="1" dirty="0" smtClean="0">
                <a:solidFill>
                  <a:srgbClr val="FFFFFF"/>
                </a:solidFill>
              </a:rPr>
              <a:t>20</a:t>
            </a:r>
            <a:r>
              <a:rPr lang="fr-FR" dirty="0" smtClean="0">
                <a:solidFill>
                  <a:srgbClr val="FFFFFF"/>
                </a:solidFill>
              </a:rPr>
              <a:t> premiers clubs qui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organiseront des rencontres virtuelles (simultanées commentées, cours, …) entre 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néophytes ou amatrices et joueuses professionnelles.</a:t>
            </a:r>
          </a:p>
          <a:p>
            <a:endParaRPr lang="fr-FR" sz="1050" dirty="0" smtClean="0">
              <a:solidFill>
                <a:srgbClr val="FFFFFF"/>
              </a:solidFill>
            </a:endParaRPr>
          </a:p>
          <a:p>
            <a:r>
              <a:rPr lang="fr-FR" i="1" dirty="0" smtClean="0">
                <a:solidFill>
                  <a:srgbClr val="FFFFFF"/>
                </a:solidFill>
              </a:rPr>
              <a:t>(Il sera nécessaire de joindre un bilan financier.)</a:t>
            </a:r>
          </a:p>
          <a:p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72" name="Shape 172"/>
          <p:cNvSpPr>
            <a:spLocks noChangeArrowheads="1"/>
          </p:cNvSpPr>
          <p:nvPr/>
        </p:nvSpPr>
        <p:spPr bwMode="auto">
          <a:xfrm>
            <a:off x="1367408" y="3225602"/>
            <a:ext cx="6949008" cy="786308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ChangeArrowheads="1"/>
          </p:cNvSpPr>
          <p:nvPr/>
        </p:nvSpPr>
        <p:spPr bwMode="auto">
          <a:xfrm>
            <a:off x="266700" y="250825"/>
            <a:ext cx="8612188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b="1">
                <a:solidFill>
                  <a:srgbClr val="FFFFFF"/>
                </a:solidFill>
              </a:rPr>
              <a:t>L’affiche officielle</a:t>
            </a:r>
          </a:p>
        </p:txBody>
      </p:sp>
      <p:cxnSp>
        <p:nvCxnSpPr>
          <p:cNvPr id="183" name="Shape 183"/>
          <p:cNvCxnSpPr>
            <a:cxnSpLocks noChangeShapeType="1"/>
          </p:cNvCxnSpPr>
          <p:nvPr/>
        </p:nvCxnSpPr>
        <p:spPr bwMode="auto">
          <a:xfrm rot="10800000" flipH="1">
            <a:off x="0" y="833438"/>
            <a:ext cx="7791450" cy="22225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86" name="Shape 186"/>
          <p:cNvSpPr txBox="1">
            <a:spLocks noChangeArrowheads="1"/>
          </p:cNvSpPr>
          <p:nvPr/>
        </p:nvSpPr>
        <p:spPr bwMode="auto">
          <a:xfrm>
            <a:off x="733424" y="2499742"/>
            <a:ext cx="3476625" cy="1728192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/>
          <a:lstStyle/>
          <a:p>
            <a:r>
              <a:rPr lang="fr-FR" dirty="0">
                <a:solidFill>
                  <a:srgbClr val="FFFFFF"/>
                </a:solidFill>
              </a:rPr>
              <a:t>Une affiche </a:t>
            </a:r>
            <a:r>
              <a:rPr lang="fr-FR" dirty="0" smtClean="0">
                <a:solidFill>
                  <a:srgbClr val="FFFFFF"/>
                </a:solidFill>
              </a:rPr>
              <a:t>numérique que </a:t>
            </a:r>
            <a:r>
              <a:rPr lang="fr-FR" b="1" dirty="0">
                <a:solidFill>
                  <a:srgbClr val="FFFFFF"/>
                </a:solidFill>
              </a:rPr>
              <a:t>vous personnaliserez</a:t>
            </a:r>
            <a:r>
              <a:rPr lang="fr-FR" dirty="0">
                <a:solidFill>
                  <a:srgbClr val="FFFFFF"/>
                </a:solidFill>
              </a:rPr>
              <a:t> :</a:t>
            </a:r>
          </a:p>
          <a:p>
            <a:endParaRPr lang="fr-FR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  <a:p>
            <a:r>
              <a:rPr lang="fr-FR" b="1" dirty="0">
                <a:solidFill>
                  <a:srgbClr val="FFFFFF"/>
                </a:solidFill>
              </a:rPr>
              <a:t>Inscrivez</a:t>
            </a:r>
            <a:r>
              <a:rPr lang="fr-FR" dirty="0">
                <a:solidFill>
                  <a:srgbClr val="FFFFFF"/>
                </a:solidFill>
              </a:rPr>
              <a:t> le programme que vous souhaitez proposer (lieu, date, heure, coordonnées, …)</a:t>
            </a:r>
          </a:p>
        </p:txBody>
      </p:sp>
      <p:sp>
        <p:nvSpPr>
          <p:cNvPr id="187" name="Shape 187"/>
          <p:cNvSpPr>
            <a:spLocks noChangeArrowheads="1"/>
          </p:cNvSpPr>
          <p:nvPr/>
        </p:nvSpPr>
        <p:spPr bwMode="auto">
          <a:xfrm>
            <a:off x="2139949" y="1491630"/>
            <a:ext cx="215900" cy="463550"/>
          </a:xfrm>
          <a:prstGeom prst="rect">
            <a:avLst/>
          </a:prstGeom>
          <a:solidFill>
            <a:srgbClr val="FF33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88" name="Shape 188"/>
          <p:cNvSpPr>
            <a:spLocks noChangeArrowheads="1"/>
          </p:cNvSpPr>
          <p:nvPr/>
        </p:nvSpPr>
        <p:spPr bwMode="auto">
          <a:xfrm>
            <a:off x="2471736" y="1491630"/>
            <a:ext cx="417513" cy="463550"/>
          </a:xfrm>
          <a:prstGeom prst="rightArrow">
            <a:avLst>
              <a:gd name="adj1" fmla="val 50000"/>
              <a:gd name="adj2" fmla="val 114389"/>
            </a:avLst>
          </a:prstGeom>
          <a:solidFill>
            <a:srgbClr val="FF33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>
              <a:solidFill>
                <a:srgbClr val="FF33CC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463" y="427196"/>
            <a:ext cx="3132612" cy="438822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94"/>
          <p:cNvSpPr txBox="1">
            <a:spLocks noChangeArrowheads="1"/>
          </p:cNvSpPr>
          <p:nvPr/>
        </p:nvSpPr>
        <p:spPr bwMode="auto">
          <a:xfrm>
            <a:off x="144463" y="279400"/>
            <a:ext cx="861218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2400" b="1">
                <a:solidFill>
                  <a:srgbClr val="FFFFFF"/>
                </a:solidFill>
              </a:rPr>
              <a:t>Vos engagements dans le mois qui suit</a:t>
            </a:r>
          </a:p>
        </p:txBody>
      </p:sp>
      <p:cxnSp>
        <p:nvCxnSpPr>
          <p:cNvPr id="32771" name="Shape 195"/>
          <p:cNvCxnSpPr>
            <a:cxnSpLocks noChangeShapeType="1"/>
          </p:cNvCxnSpPr>
          <p:nvPr/>
        </p:nvCxnSpPr>
        <p:spPr bwMode="auto">
          <a:xfrm rot="10800000" flipH="1">
            <a:off x="0" y="890588"/>
            <a:ext cx="7791450" cy="22225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96" name="Shape 196"/>
          <p:cNvSpPr>
            <a:spLocks noChangeArrowheads="1"/>
          </p:cNvSpPr>
          <p:nvPr/>
        </p:nvSpPr>
        <p:spPr bwMode="auto">
          <a:xfrm>
            <a:off x="0" y="1304925"/>
            <a:ext cx="849313" cy="144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97" name="Shape 197"/>
          <p:cNvSpPr txBox="1">
            <a:spLocks noChangeArrowheads="1"/>
          </p:cNvSpPr>
          <p:nvPr/>
        </p:nvSpPr>
        <p:spPr bwMode="auto">
          <a:xfrm>
            <a:off x="1100138" y="1157288"/>
            <a:ext cx="538956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b="1" dirty="0">
                <a:solidFill>
                  <a:srgbClr val="FFFFFF"/>
                </a:solidFill>
              </a:rPr>
              <a:t>Préciser</a:t>
            </a:r>
            <a:r>
              <a:rPr lang="fr-FR" dirty="0">
                <a:solidFill>
                  <a:srgbClr val="FFFFFF"/>
                </a:solidFill>
              </a:rPr>
              <a:t> les animations que votre club a </a:t>
            </a:r>
            <a:r>
              <a:rPr lang="fr-FR" dirty="0" smtClean="0">
                <a:solidFill>
                  <a:srgbClr val="FFFFFF"/>
                </a:solidFill>
              </a:rPr>
              <a:t>organisées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98" name="Shape 198"/>
          <p:cNvSpPr>
            <a:spLocks noChangeArrowheads="1"/>
          </p:cNvSpPr>
          <p:nvPr/>
        </p:nvSpPr>
        <p:spPr bwMode="auto">
          <a:xfrm>
            <a:off x="0" y="1887538"/>
            <a:ext cx="849313" cy="142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99" name="Shape 199"/>
          <p:cNvSpPr txBox="1">
            <a:spLocks noChangeArrowheads="1"/>
          </p:cNvSpPr>
          <p:nvPr/>
        </p:nvSpPr>
        <p:spPr bwMode="auto">
          <a:xfrm>
            <a:off x="1136650" y="1768475"/>
            <a:ext cx="68119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b="1" dirty="0">
                <a:solidFill>
                  <a:srgbClr val="FFFFFF"/>
                </a:solidFill>
              </a:rPr>
              <a:t>Envoyer </a:t>
            </a:r>
            <a:r>
              <a:rPr lang="fr-FR" dirty="0">
                <a:solidFill>
                  <a:srgbClr val="FFFFFF"/>
                </a:solidFill>
              </a:rPr>
              <a:t>un </a:t>
            </a:r>
            <a:r>
              <a:rPr lang="fr-FR" dirty="0" smtClean="0">
                <a:solidFill>
                  <a:srgbClr val="FFFFFF"/>
                </a:solidFill>
              </a:rPr>
              <a:t>compte </a:t>
            </a:r>
            <a:r>
              <a:rPr lang="fr-FR" dirty="0">
                <a:solidFill>
                  <a:srgbClr val="FFFFFF"/>
                </a:solidFill>
              </a:rPr>
              <a:t>rendu des animations réalisées </a:t>
            </a:r>
            <a:r>
              <a:rPr lang="fr-FR" dirty="0" smtClean="0">
                <a:solidFill>
                  <a:srgbClr val="FFFFFF"/>
                </a:solidFill>
              </a:rPr>
              <a:t>avec un bilan financier pour 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les clubs pouvant bénéficier d’une aide financière</a:t>
            </a:r>
            <a:r>
              <a:rPr lang="fr-FR" sz="1100" b="1" dirty="0" smtClean="0">
                <a:solidFill>
                  <a:srgbClr val="FFFFFF"/>
                </a:solidFill>
              </a:rPr>
              <a:t> (obligatoire pour percevoir cette aide) </a:t>
            </a:r>
            <a:r>
              <a:rPr lang="fr-FR" b="1" dirty="0" smtClean="0">
                <a:solidFill>
                  <a:srgbClr val="FFFFFF"/>
                </a:solidFill>
              </a:rPr>
              <a:t>au plus tard le 15 avril 2021.</a:t>
            </a:r>
            <a:endParaRPr lang="fr-FR" b="1" dirty="0">
              <a:solidFill>
                <a:srgbClr val="FFFFFF"/>
              </a:solidFill>
            </a:endParaRPr>
          </a:p>
        </p:txBody>
      </p:sp>
      <p:sp>
        <p:nvSpPr>
          <p:cNvPr id="200" name="Shape 200"/>
          <p:cNvSpPr>
            <a:spLocks noChangeArrowheads="1"/>
          </p:cNvSpPr>
          <p:nvPr/>
        </p:nvSpPr>
        <p:spPr bwMode="auto">
          <a:xfrm>
            <a:off x="0" y="2834829"/>
            <a:ext cx="849313" cy="1444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01" name="Shape 201"/>
          <p:cNvSpPr txBox="1">
            <a:spLocks noChangeArrowheads="1"/>
          </p:cNvSpPr>
          <p:nvPr/>
        </p:nvSpPr>
        <p:spPr bwMode="auto">
          <a:xfrm>
            <a:off x="1136650" y="2715766"/>
            <a:ext cx="53879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b="1">
                <a:solidFill>
                  <a:srgbClr val="FFFFFF"/>
                </a:solidFill>
              </a:rPr>
              <a:t>Informer</a:t>
            </a:r>
            <a:r>
              <a:rPr lang="fr-FR">
                <a:solidFill>
                  <a:srgbClr val="FFFFFF"/>
                </a:solidFill>
              </a:rPr>
              <a:t> du nombre de personnes touchées par les animations</a:t>
            </a:r>
          </a:p>
        </p:txBody>
      </p:sp>
      <p:sp>
        <p:nvSpPr>
          <p:cNvPr id="202" name="Shape 202"/>
          <p:cNvSpPr txBox="1">
            <a:spLocks noChangeArrowheads="1"/>
          </p:cNvSpPr>
          <p:nvPr/>
        </p:nvSpPr>
        <p:spPr bwMode="auto">
          <a:xfrm>
            <a:off x="1136650" y="3003798"/>
            <a:ext cx="5387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b="1" dirty="0">
                <a:solidFill>
                  <a:srgbClr val="FFFFFF"/>
                </a:solidFill>
              </a:rPr>
              <a:t>Cela nous permettra de valoriser vos actions et de faire un bilan de cette semaine thématique</a:t>
            </a:r>
          </a:p>
        </p:txBody>
      </p:sp>
      <p:cxnSp>
        <p:nvCxnSpPr>
          <p:cNvPr id="206" name="Shape 206"/>
          <p:cNvCxnSpPr>
            <a:cxnSpLocks noChangeShapeType="1"/>
            <a:stCxn id="196" idx="0"/>
          </p:cNvCxnSpPr>
          <p:nvPr/>
        </p:nvCxnSpPr>
        <p:spPr bwMode="auto">
          <a:xfrm flipH="1">
            <a:off x="401639" y="1304925"/>
            <a:ext cx="23018" cy="3276600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cxnSp>
        <p:nvCxnSpPr>
          <p:cNvPr id="207" name="Shape 207"/>
          <p:cNvCxnSpPr>
            <a:cxnSpLocks noChangeShapeType="1"/>
            <a:endCxn id="208" idx="2"/>
          </p:cNvCxnSpPr>
          <p:nvPr/>
        </p:nvCxnSpPr>
        <p:spPr bwMode="auto">
          <a:xfrm rot="10800000" flipH="1">
            <a:off x="415925" y="4567238"/>
            <a:ext cx="1943100" cy="7937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triangle" w="lg" len="lg"/>
          </a:ln>
        </p:spPr>
      </p:cxnSp>
      <p:sp>
        <p:nvSpPr>
          <p:cNvPr id="208" name="Shape 208"/>
          <p:cNvSpPr>
            <a:spLocks noChangeArrowheads="1"/>
          </p:cNvSpPr>
          <p:nvPr/>
        </p:nvSpPr>
        <p:spPr bwMode="auto">
          <a:xfrm>
            <a:off x="2359025" y="4129088"/>
            <a:ext cx="4381500" cy="8778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 sz="1100" b="1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05" name="Shape 205"/>
          <p:cNvSpPr txBox="1">
            <a:spLocks noChangeArrowheads="1"/>
          </p:cNvSpPr>
          <p:nvPr/>
        </p:nvSpPr>
        <p:spPr bwMode="auto">
          <a:xfrm>
            <a:off x="1907704" y="4227934"/>
            <a:ext cx="528161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fr-FR" i="1" dirty="0">
                <a:solidFill>
                  <a:schemeClr val="tx1"/>
                </a:solidFill>
              </a:rPr>
              <a:t>Objet : La Semaine au Féminin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      À : </a:t>
            </a:r>
            <a:r>
              <a:rPr lang="fr-FR" dirty="0" smtClean="0">
                <a:solidFill>
                  <a:schemeClr val="tx1"/>
                </a:solidFill>
              </a:rPr>
              <a:t>joelle.mourgues@ffechecs.fr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5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ChangeArrowheads="1"/>
          </p:cNvSpPr>
          <p:nvPr/>
        </p:nvSpPr>
        <p:spPr bwMode="auto">
          <a:xfrm>
            <a:off x="539552" y="279399"/>
            <a:ext cx="8229826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2400" b="1" dirty="0">
                <a:solidFill>
                  <a:srgbClr val="FFFFFF"/>
                </a:solidFill>
              </a:rPr>
              <a:t>Pour participer à la Semaine au Féminin</a:t>
            </a:r>
          </a:p>
        </p:txBody>
      </p:sp>
      <p:cxnSp>
        <p:nvCxnSpPr>
          <p:cNvPr id="215" name="Shape 215"/>
          <p:cNvCxnSpPr>
            <a:cxnSpLocks noChangeShapeType="1"/>
          </p:cNvCxnSpPr>
          <p:nvPr/>
        </p:nvCxnSpPr>
        <p:spPr bwMode="auto">
          <a:xfrm flipV="1">
            <a:off x="0" y="771550"/>
            <a:ext cx="6444208" cy="1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216" name="Shape 216"/>
          <p:cNvSpPr>
            <a:spLocks noChangeArrowheads="1"/>
          </p:cNvSpPr>
          <p:nvPr/>
        </p:nvSpPr>
        <p:spPr bwMode="auto">
          <a:xfrm rot="5400000">
            <a:off x="246857" y="1488281"/>
            <a:ext cx="158750" cy="115887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17" name="Shape 217"/>
          <p:cNvSpPr>
            <a:spLocks noChangeArrowheads="1"/>
          </p:cNvSpPr>
          <p:nvPr/>
        </p:nvSpPr>
        <p:spPr bwMode="auto">
          <a:xfrm rot="5400000">
            <a:off x="246857" y="2084810"/>
            <a:ext cx="158750" cy="115887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18" name="Shape 218"/>
          <p:cNvSpPr txBox="1">
            <a:spLocks noChangeArrowheads="1"/>
          </p:cNvSpPr>
          <p:nvPr/>
        </p:nvSpPr>
        <p:spPr bwMode="auto">
          <a:xfrm>
            <a:off x="588963" y="1150938"/>
            <a:ext cx="68929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800" b="1" dirty="0">
                <a:solidFill>
                  <a:srgbClr val="FFFFFF"/>
                </a:solidFill>
              </a:rPr>
              <a:t>S’inscrire au plus tard le</a:t>
            </a:r>
            <a:r>
              <a:rPr lang="fr-FR" b="1" dirty="0">
                <a:solidFill>
                  <a:srgbClr val="FFFFFF"/>
                </a:solidFill>
              </a:rPr>
              <a:t> </a:t>
            </a:r>
            <a:r>
              <a:rPr lang="fr-FR" sz="3000" b="1" dirty="0" smtClean="0">
                <a:solidFill>
                  <a:srgbClr val="FFFFFF"/>
                </a:solidFill>
              </a:rPr>
              <a:t>20 </a:t>
            </a:r>
            <a:r>
              <a:rPr lang="fr-FR" sz="3000" b="1" dirty="0">
                <a:solidFill>
                  <a:srgbClr val="FFFFFF"/>
                </a:solidFill>
              </a:rPr>
              <a:t>février </a:t>
            </a:r>
            <a:r>
              <a:rPr lang="fr-FR" sz="3000" b="1" dirty="0" smtClean="0">
                <a:solidFill>
                  <a:srgbClr val="FFFFFF"/>
                </a:solidFill>
              </a:rPr>
              <a:t>2021</a:t>
            </a:r>
            <a:endParaRPr lang="fr-FR" sz="3000" b="1" dirty="0">
              <a:solidFill>
                <a:srgbClr val="FFFFFF"/>
              </a:solidFill>
            </a:endParaRPr>
          </a:p>
        </p:txBody>
      </p:sp>
      <p:cxnSp>
        <p:nvCxnSpPr>
          <p:cNvPr id="219" name="Shape 219"/>
          <p:cNvCxnSpPr>
            <a:cxnSpLocks noChangeShapeType="1"/>
          </p:cNvCxnSpPr>
          <p:nvPr/>
        </p:nvCxnSpPr>
        <p:spPr bwMode="auto">
          <a:xfrm rot="10800000" flipH="1">
            <a:off x="1790700" y="1654175"/>
            <a:ext cx="4210050" cy="6350"/>
          </a:xfrm>
          <a:prstGeom prst="straightConnector1">
            <a:avLst/>
          </a:prstGeom>
          <a:noFill/>
          <a:ln w="19050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220" name="Shape 220"/>
          <p:cNvSpPr txBox="1">
            <a:spLocks noChangeArrowheads="1"/>
          </p:cNvSpPr>
          <p:nvPr/>
        </p:nvSpPr>
        <p:spPr bwMode="auto">
          <a:xfrm>
            <a:off x="588963" y="1923678"/>
            <a:ext cx="7151389" cy="124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800" b="1" dirty="0">
                <a:solidFill>
                  <a:srgbClr val="FFFFFF"/>
                </a:solidFill>
              </a:rPr>
              <a:t>Indiquer : </a:t>
            </a:r>
            <a:r>
              <a:rPr lang="fr-FR" sz="1800" b="1" dirty="0" smtClean="0">
                <a:solidFill>
                  <a:srgbClr val="FFFFFF"/>
                </a:solidFill>
              </a:rPr>
              <a:t> </a:t>
            </a:r>
            <a:r>
              <a:rPr lang="fr-FR" b="1" dirty="0" smtClean="0">
                <a:solidFill>
                  <a:srgbClr val="92D050"/>
                </a:solidFill>
                <a:latin typeface="Wingdings" panose="05000000000000000000" pitchFamily="2" charset="2"/>
              </a:rPr>
              <a:t>n</a:t>
            </a:r>
            <a:r>
              <a:rPr lang="fr-FR" sz="1800" b="1" dirty="0" smtClean="0">
                <a:solidFill>
                  <a:srgbClr val="FFFFFF"/>
                </a:solidFill>
              </a:rPr>
              <a:t> votre </a:t>
            </a:r>
            <a:r>
              <a:rPr lang="fr-FR" sz="1800" b="1" dirty="0">
                <a:solidFill>
                  <a:srgbClr val="FFFFFF"/>
                </a:solidFill>
              </a:rPr>
              <a:t>contact </a:t>
            </a:r>
            <a:r>
              <a:rPr lang="fr-FR" sz="1800" b="1" dirty="0" smtClean="0">
                <a:solidFill>
                  <a:srgbClr val="FFFFFF"/>
                </a:solidFill>
              </a:rPr>
              <a:t>organisation et adresse postale</a:t>
            </a:r>
          </a:p>
          <a:p>
            <a:r>
              <a:rPr lang="fr-FR" sz="1800" b="1" dirty="0">
                <a:solidFill>
                  <a:srgbClr val="FFFFFF"/>
                </a:solidFill>
              </a:rPr>
              <a:t>	 </a:t>
            </a:r>
            <a:r>
              <a:rPr lang="fr-FR" sz="1800" b="1" dirty="0" smtClean="0">
                <a:solidFill>
                  <a:srgbClr val="FFFFFF"/>
                </a:solidFill>
              </a:rPr>
              <a:t>   </a:t>
            </a:r>
            <a:r>
              <a:rPr lang="fr-FR" b="1" dirty="0" smtClean="0">
                <a:solidFill>
                  <a:srgbClr val="92D050"/>
                </a:solidFill>
                <a:latin typeface="Wingdings" panose="05000000000000000000" pitchFamily="2" charset="2"/>
              </a:rPr>
              <a:t>n</a:t>
            </a:r>
            <a:r>
              <a:rPr lang="fr-FR" sz="1800" b="1" dirty="0" smtClean="0">
                <a:solidFill>
                  <a:srgbClr val="FFFFFF"/>
                </a:solidFill>
              </a:rPr>
              <a:t> description succincte de votre projet d’animations</a:t>
            </a:r>
          </a:p>
          <a:p>
            <a:r>
              <a:rPr lang="fr-FR" sz="1800" b="1" dirty="0">
                <a:solidFill>
                  <a:srgbClr val="FFFFFF"/>
                </a:solidFill>
              </a:rPr>
              <a:t>	</a:t>
            </a:r>
            <a:r>
              <a:rPr lang="fr-FR" sz="1800" b="1" dirty="0" smtClean="0">
                <a:solidFill>
                  <a:srgbClr val="FFFFFF"/>
                </a:solidFill>
              </a:rPr>
              <a:t>    </a:t>
            </a:r>
            <a:r>
              <a:rPr lang="fr-FR" b="1" dirty="0" smtClean="0">
                <a:solidFill>
                  <a:srgbClr val="92D050"/>
                </a:solidFill>
                <a:latin typeface="Wingdings" panose="05000000000000000000" pitchFamily="2" charset="2"/>
              </a:rPr>
              <a:t>n</a:t>
            </a:r>
            <a:r>
              <a:rPr lang="fr-FR" sz="1800" b="1" dirty="0" smtClean="0">
                <a:solidFill>
                  <a:srgbClr val="FFFFFF"/>
                </a:solidFill>
              </a:rPr>
              <a:t> pour les flyers : 	</a:t>
            </a:r>
            <a:r>
              <a:rPr lang="fr-FR" b="1" dirty="0" smtClean="0">
                <a:solidFill>
                  <a:srgbClr val="FFFFFF"/>
                </a:solidFill>
              </a:rPr>
              <a:t>nom de la ville &amp; nom du club</a:t>
            </a:r>
          </a:p>
          <a:p>
            <a:r>
              <a:rPr lang="fr-FR" b="1" dirty="0">
                <a:solidFill>
                  <a:srgbClr val="FFFFFF"/>
                </a:solidFill>
              </a:rPr>
              <a:t>	</a:t>
            </a:r>
            <a:r>
              <a:rPr lang="fr-FR" b="1" dirty="0" smtClean="0">
                <a:solidFill>
                  <a:srgbClr val="FFFFFF"/>
                </a:solidFill>
              </a:rPr>
              <a:t>		    	nom du contact  - email – téléphone</a:t>
            </a:r>
          </a:p>
          <a:p>
            <a:r>
              <a:rPr lang="fr-FR" b="1" dirty="0">
                <a:solidFill>
                  <a:srgbClr val="FFFFFF"/>
                </a:solidFill>
              </a:rPr>
              <a:t>	</a:t>
            </a:r>
            <a:r>
              <a:rPr lang="fr-FR" b="1" dirty="0" smtClean="0">
                <a:solidFill>
                  <a:srgbClr val="FFFFFF"/>
                </a:solidFill>
              </a:rPr>
              <a:t>      </a:t>
            </a:r>
          </a:p>
          <a:p>
            <a:endParaRPr lang="fr-FR" sz="1800" b="1" dirty="0">
              <a:solidFill>
                <a:srgbClr val="FFFFFF"/>
              </a:solidFill>
            </a:endParaRPr>
          </a:p>
        </p:txBody>
      </p:sp>
      <p:sp>
        <p:nvSpPr>
          <p:cNvPr id="222" name="Shape 222"/>
          <p:cNvSpPr>
            <a:spLocks noChangeArrowheads="1"/>
          </p:cNvSpPr>
          <p:nvPr/>
        </p:nvSpPr>
        <p:spPr bwMode="auto">
          <a:xfrm>
            <a:off x="732967" y="3689417"/>
            <a:ext cx="7151401" cy="84112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i="1" dirty="0">
                <a:solidFill>
                  <a:srgbClr val="FFFFFF"/>
                </a:solidFill>
              </a:rPr>
              <a:t>Par </a:t>
            </a:r>
            <a:r>
              <a:rPr lang="fr-FR" i="1" dirty="0" smtClean="0">
                <a:solidFill>
                  <a:srgbClr val="FFFFFF"/>
                </a:solidFill>
              </a:rPr>
              <a:t>e-mail a</a:t>
            </a:r>
            <a:r>
              <a:rPr lang="fr-FR" dirty="0" smtClean="0">
                <a:solidFill>
                  <a:srgbClr val="FFFFFF"/>
                </a:solidFill>
              </a:rPr>
              <a:t>uprès de 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Joëlle Mourgues : </a:t>
            </a:r>
            <a:r>
              <a:rPr lang="fr-FR" dirty="0" smtClean="0">
                <a:solidFill>
                  <a:srgbClr val="FFFFFF"/>
                </a:solidFill>
                <a:hlinkClick r:id="rId3"/>
              </a:rPr>
              <a:t>joelle.mourgues@ffechecs.fr</a:t>
            </a:r>
            <a:r>
              <a:rPr lang="fr-FR" dirty="0" smtClean="0">
                <a:solidFill>
                  <a:srgbClr val="FFFFFF"/>
                </a:solidFill>
              </a:rPr>
              <a:t> </a:t>
            </a:r>
          </a:p>
          <a:p>
            <a:r>
              <a:rPr lang="fr-FR" dirty="0" smtClean="0">
                <a:solidFill>
                  <a:srgbClr val="FFFFFF"/>
                </a:solidFill>
              </a:rPr>
              <a:t>Jocelyne Wolfangel : </a:t>
            </a:r>
            <a:r>
              <a:rPr lang="fr-FR" dirty="0" smtClean="0">
                <a:solidFill>
                  <a:srgbClr val="FFFFFF"/>
                </a:solidFill>
                <a:hlinkClick r:id="rId4"/>
              </a:rPr>
              <a:t>cwolf@orange.fr</a:t>
            </a:r>
            <a:r>
              <a:rPr lang="fr-FR" dirty="0" smtClean="0">
                <a:solidFill>
                  <a:srgbClr val="FFFFFF"/>
                </a:solidFill>
              </a:rPr>
              <a:t>  </a:t>
            </a:r>
            <a:endParaRPr lang="fr-FR" dirty="0">
              <a:solidFill>
                <a:srgbClr val="FFFFFF"/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3895723" y="2758764"/>
            <a:ext cx="3882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895722" y="3000925"/>
            <a:ext cx="3882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1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1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542</Words>
  <Application>Microsoft Office PowerPoint</Application>
  <PresentationFormat>Affichage à l'écran (16:9)</PresentationFormat>
  <Paragraphs>74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Bahnschrift SemiBold</vt:lpstr>
      <vt:lpstr>Wingdings</vt:lpstr>
      <vt:lpstr>Times New Roman</vt:lpstr>
      <vt:lpstr>simple-light-2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Joelle</dc:creator>
  <cp:lastModifiedBy>Joelle</cp:lastModifiedBy>
  <cp:revision>29</cp:revision>
  <cp:lastPrinted>2020-01-14T08:15:15Z</cp:lastPrinted>
  <dcterms:modified xsi:type="dcterms:W3CDTF">2021-02-02T14:30:15Z</dcterms:modified>
</cp:coreProperties>
</file>