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1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08" y="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43987847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6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9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BC7C23F-BF33-49AC-BF8F-7102CBD40F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F9288CDA-FD8F-470A-B3A0-B44E2D5245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6EEC666E-792F-4A0D-B473-3B16510086E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9ED52E0-C427-457F-B05A-F503CE3D2C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CD7494A6-AFB4-4F23-A1B5-B6AFE99D7E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AEC01B7A-0856-4F03-B2FA-243682DC02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EA3A9C2-2761-4AC4-897C-DF9251ECBB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2D4B9B1D-FCA9-4BB6-88EA-F384A2A07A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E748681E-EDA0-466D-9C7B-AE7E871BFC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47E25FD-2469-41A8-8112-7F06F2EE7C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CC3A152-D74D-4BC4-ACC5-AD45EB5249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fld id="{DE63AC1C-4A42-4CE5-8A8A-BA4E5B3D2A0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ChangeArrowheads="1"/>
          </p:cNvSpPr>
          <p:nvPr/>
        </p:nvSpPr>
        <p:spPr bwMode="auto">
          <a:xfrm>
            <a:off x="4788024" y="2355725"/>
            <a:ext cx="4037012" cy="24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 anchorCtr="0"/>
          <a:lstStyle/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La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Semaine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au féminin</a:t>
            </a:r>
            <a:endParaRPr lang="fr-FR" sz="4000" i="1" dirty="0">
              <a:solidFill>
                <a:srgbClr val="4A86E8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6" name="Shape 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838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>
          <a:xfrm>
            <a:off x="1403648" y="1059582"/>
            <a:ext cx="2994050" cy="37448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ChangeArrowheads="1"/>
          </p:cNvSpPr>
          <p:nvPr/>
        </p:nvSpPr>
        <p:spPr bwMode="auto">
          <a:xfrm>
            <a:off x="676275" y="411510"/>
            <a:ext cx="40211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4800" dirty="0">
                <a:solidFill>
                  <a:srgbClr val="FFFFFF"/>
                </a:solidFill>
              </a:rPr>
              <a:t>3 </a:t>
            </a:r>
            <a:r>
              <a:rPr lang="fr-FR" sz="4800" dirty="0" smtClean="0">
                <a:solidFill>
                  <a:srgbClr val="FFFFFF"/>
                </a:solidFill>
              </a:rPr>
              <a:t>objectifs</a:t>
            </a:r>
            <a:endParaRPr lang="fr-FR" sz="4800" dirty="0">
              <a:solidFill>
                <a:srgbClr val="FFFFFF"/>
              </a:solidFill>
            </a:endParaRPr>
          </a:p>
        </p:txBody>
      </p:sp>
      <p:cxnSp>
        <p:nvCxnSpPr>
          <p:cNvPr id="96" name="Shape 96"/>
          <p:cNvCxnSpPr>
            <a:cxnSpLocks noChangeShapeType="1"/>
          </p:cNvCxnSpPr>
          <p:nvPr/>
        </p:nvCxnSpPr>
        <p:spPr bwMode="auto">
          <a:xfrm rot="10800000" flipH="1">
            <a:off x="0" y="1275606"/>
            <a:ext cx="3654425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0" y="2368872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0" y="3143498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977900" y="4156298"/>
            <a:ext cx="1409700" cy="647700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0" name="Shape 100"/>
          <p:cNvSpPr txBox="1">
            <a:spLocks noChangeArrowheads="1"/>
          </p:cNvSpPr>
          <p:nvPr/>
        </p:nvSpPr>
        <p:spPr bwMode="auto">
          <a:xfrm>
            <a:off x="2532063" y="4156298"/>
            <a:ext cx="58991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Augmenter</a:t>
            </a:r>
            <a:r>
              <a:rPr lang="fr-FR" sz="1800">
                <a:solidFill>
                  <a:srgbClr val="FFFFFF"/>
                </a:solidFill>
              </a:rPr>
              <a:t> le nombre de joueuses en France</a:t>
            </a:r>
          </a:p>
        </p:txBody>
      </p:sp>
      <p:sp>
        <p:nvSpPr>
          <p:cNvPr id="101" name="Shape 101"/>
          <p:cNvSpPr txBox="1">
            <a:spLocks noChangeArrowheads="1"/>
          </p:cNvSpPr>
          <p:nvPr/>
        </p:nvSpPr>
        <p:spPr bwMode="auto">
          <a:xfrm>
            <a:off x="714375" y="2211710"/>
            <a:ext cx="706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Créer</a:t>
            </a:r>
            <a:r>
              <a:rPr lang="fr-FR" sz="1800">
                <a:solidFill>
                  <a:srgbClr val="FFFFFF"/>
                </a:solidFill>
              </a:rPr>
              <a:t> un élan d’ouverture des clubs d’Échecs vers l’extérieur</a:t>
            </a:r>
          </a:p>
        </p:txBody>
      </p:sp>
      <p:sp>
        <p:nvSpPr>
          <p:cNvPr id="102" name="Shape 102"/>
          <p:cNvSpPr txBox="1">
            <a:spLocks noChangeArrowheads="1"/>
          </p:cNvSpPr>
          <p:nvPr/>
        </p:nvSpPr>
        <p:spPr bwMode="auto">
          <a:xfrm>
            <a:off x="676275" y="3003798"/>
            <a:ext cx="769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 dirty="0">
                <a:solidFill>
                  <a:srgbClr val="FFFFFF"/>
                </a:solidFill>
              </a:rPr>
              <a:t>Sensibiliser</a:t>
            </a:r>
            <a:r>
              <a:rPr lang="fr-FR" sz="1800" dirty="0">
                <a:solidFill>
                  <a:srgbClr val="FFFFFF"/>
                </a:solidFill>
              </a:rPr>
              <a:t> de nouveaux publics au Jeu </a:t>
            </a:r>
            <a:r>
              <a:rPr lang="fr-FR" sz="1800" dirty="0" smtClean="0">
                <a:solidFill>
                  <a:srgbClr val="FFFFFF"/>
                </a:solidFill>
              </a:rPr>
              <a:t>d’Échecs, notamment </a:t>
            </a:r>
          </a:p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1800" dirty="0" smtClean="0">
                <a:solidFill>
                  <a:srgbClr val="FFFFFF"/>
                </a:solidFill>
              </a:rPr>
              <a:t>Zones rurales et quartiers prioritaires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103" name="Shape 103"/>
          <p:cNvSpPr>
            <a:spLocks noChangeArrowheads="1"/>
          </p:cNvSpPr>
          <p:nvPr/>
        </p:nvSpPr>
        <p:spPr bwMode="auto">
          <a:xfrm>
            <a:off x="0" y="1647205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714375" y="1491630"/>
            <a:ext cx="70643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Dynamiser</a:t>
            </a:r>
            <a:r>
              <a:rPr lang="fr-FR" sz="1800">
                <a:solidFill>
                  <a:srgbClr val="FFFFFF"/>
                </a:solidFill>
              </a:rPr>
              <a:t> la vie des clubs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2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ChangeArrowheads="1"/>
          </p:cNvSpPr>
          <p:nvPr/>
        </p:nvSpPr>
        <p:spPr bwMode="auto">
          <a:xfrm>
            <a:off x="1871663" y="636588"/>
            <a:ext cx="71358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dirty="0" smtClean="0">
                <a:solidFill>
                  <a:srgbClr val="FFFFFF"/>
                </a:solidFill>
              </a:rPr>
              <a:t>     Du 4 </a:t>
            </a:r>
            <a:r>
              <a:rPr lang="fr-FR" sz="3000" dirty="0">
                <a:solidFill>
                  <a:srgbClr val="FFFFFF"/>
                </a:solidFill>
              </a:rPr>
              <a:t>au </a:t>
            </a:r>
            <a:r>
              <a:rPr lang="fr-FR" sz="3000" dirty="0" smtClean="0">
                <a:solidFill>
                  <a:srgbClr val="FFFFFF"/>
                </a:solidFill>
              </a:rPr>
              <a:t>11 </a:t>
            </a:r>
            <a:r>
              <a:rPr lang="fr-FR" sz="3000" dirty="0">
                <a:solidFill>
                  <a:srgbClr val="FFFFFF"/>
                </a:solidFill>
              </a:rPr>
              <a:t>mars </a:t>
            </a:r>
            <a:r>
              <a:rPr lang="fr-FR" sz="3000" dirty="0" smtClean="0">
                <a:solidFill>
                  <a:srgbClr val="FFFFFF"/>
                </a:solidFill>
              </a:rPr>
              <a:t>2018</a:t>
            </a:r>
            <a:endParaRPr lang="fr-FR" sz="3000" dirty="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>
            <a:spLocks noChangeArrowheads="1"/>
          </p:cNvSpPr>
          <p:nvPr/>
        </p:nvSpPr>
        <p:spPr bwMode="auto">
          <a:xfrm rot="5400000">
            <a:off x="2193924" y="1964432"/>
            <a:ext cx="157163" cy="11588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35" name="Shape 135"/>
          <p:cNvSpPr txBox="1">
            <a:spLocks noChangeArrowheads="1"/>
          </p:cNvSpPr>
          <p:nvPr/>
        </p:nvSpPr>
        <p:spPr bwMode="auto">
          <a:xfrm>
            <a:off x="2330450" y="1707654"/>
            <a:ext cx="676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 dirty="0">
                <a:solidFill>
                  <a:srgbClr val="FFFFFF"/>
                </a:solidFill>
              </a:rPr>
              <a:t>Jouez le jeu, faites jouer les femmes !</a:t>
            </a:r>
          </a:p>
          <a:p>
            <a:r>
              <a:rPr lang="fr-FR" sz="1800" dirty="0">
                <a:solidFill>
                  <a:srgbClr val="FFFFFF"/>
                </a:solidFill>
              </a:rPr>
              <a:t>dans votre club et </a:t>
            </a:r>
            <a:r>
              <a:rPr lang="fr-FR" sz="1800" dirty="0" smtClean="0">
                <a:solidFill>
                  <a:srgbClr val="FFFFFF"/>
                </a:solidFill>
              </a:rPr>
              <a:t>dans votre ville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sz="1800" dirty="0">
              <a:solidFill>
                <a:srgbClr val="FFFFFF"/>
              </a:solidFill>
            </a:endParaRPr>
          </a:p>
          <a:p>
            <a:r>
              <a:rPr lang="fr-FR" sz="2400" dirty="0" smtClean="0">
                <a:solidFill>
                  <a:srgbClr val="FFFFFF"/>
                </a:solidFill>
              </a:rPr>
              <a:t>[Plus de 20% </a:t>
            </a:r>
            <a:r>
              <a:rPr lang="fr-FR" sz="2400" dirty="0">
                <a:solidFill>
                  <a:srgbClr val="FFFFFF"/>
                </a:solidFill>
              </a:rPr>
              <a:t>des licenciés de la FFE sont des femmes]</a:t>
            </a:r>
          </a:p>
        </p:txBody>
      </p:sp>
      <p:sp>
        <p:nvSpPr>
          <p:cNvPr id="136" name="Shape 136"/>
          <p:cNvSpPr txBox="1">
            <a:spLocks noChangeArrowheads="1"/>
          </p:cNvSpPr>
          <p:nvPr/>
        </p:nvSpPr>
        <p:spPr bwMode="auto">
          <a:xfrm>
            <a:off x="2552728" y="4088332"/>
            <a:ext cx="5979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dirty="0">
                <a:solidFill>
                  <a:srgbClr val="FFFFFF"/>
                </a:solidFill>
              </a:rPr>
              <a:t>Au minimum, 1 journée d’animation pendant la semaine.</a:t>
            </a:r>
          </a:p>
        </p:txBody>
      </p:sp>
      <p:sp>
        <p:nvSpPr>
          <p:cNvPr id="137" name="Shape 137"/>
          <p:cNvSpPr>
            <a:spLocks noChangeArrowheads="1"/>
          </p:cNvSpPr>
          <p:nvPr/>
        </p:nvSpPr>
        <p:spPr bwMode="auto">
          <a:xfrm>
            <a:off x="2379691" y="3977208"/>
            <a:ext cx="6245225" cy="7413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4583" name="Shape 138"/>
          <p:cNvSpPr txBox="1">
            <a:spLocks noChangeArrowheads="1"/>
          </p:cNvSpPr>
          <p:nvPr/>
        </p:nvSpPr>
        <p:spPr bwMode="auto">
          <a:xfrm rot="794087">
            <a:off x="509588" y="290513"/>
            <a:ext cx="120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Semaine</a:t>
            </a:r>
          </a:p>
          <a:p>
            <a:r>
              <a:rPr lang="fr-FR" b="1">
                <a:solidFill>
                  <a:srgbClr val="FFFFFF"/>
                </a:solidFill>
              </a:rPr>
              <a:t>au Féminin</a:t>
            </a:r>
          </a:p>
        </p:txBody>
      </p:sp>
      <p:sp>
        <p:nvSpPr>
          <p:cNvPr id="24584" name="Shape 139"/>
          <p:cNvSpPr>
            <a:spLocks noChangeArrowheads="1"/>
          </p:cNvSpPr>
          <p:nvPr/>
        </p:nvSpPr>
        <p:spPr bwMode="auto">
          <a:xfrm rot="-1254">
            <a:off x="227013" y="684213"/>
            <a:ext cx="1644650" cy="360362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/>
        </p:blipFill>
        <p:spPr>
          <a:xfrm>
            <a:off x="191518" y="1275606"/>
            <a:ext cx="1828800" cy="25169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1518" y="3795886"/>
            <a:ext cx="1932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Marie Sebag</a:t>
            </a:r>
            <a:r>
              <a:rPr lang="fr-FR" dirty="0" smtClean="0"/>
              <a:t>,</a:t>
            </a:r>
          </a:p>
          <a:p>
            <a:r>
              <a:rPr lang="fr-FR" i="1" dirty="0" smtClean="0"/>
              <a:t>n°1 française,</a:t>
            </a:r>
          </a:p>
          <a:p>
            <a:r>
              <a:rPr lang="fr-FR" sz="2000" b="1" dirty="0" smtClean="0">
                <a:solidFill>
                  <a:srgbClr val="FF3399"/>
                </a:solidFill>
              </a:rPr>
              <a:t>marraine</a:t>
            </a:r>
            <a:r>
              <a:rPr lang="fr-FR" sz="1800" dirty="0" smtClean="0">
                <a:solidFill>
                  <a:srgbClr val="FF3399"/>
                </a:solidFill>
              </a:rPr>
              <a:t> 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de l’événement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ChangeArrowheads="1"/>
          </p:cNvSpPr>
          <p:nvPr/>
        </p:nvSpPr>
        <p:spPr bwMode="auto">
          <a:xfrm>
            <a:off x="250825" y="303213"/>
            <a:ext cx="6769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5 idées d’animations</a:t>
            </a:r>
          </a:p>
        </p:txBody>
      </p:sp>
      <p:cxnSp>
        <p:nvCxnSpPr>
          <p:cNvPr id="148" name="Shape 148"/>
          <p:cNvCxnSpPr>
            <a:cxnSpLocks noChangeShapeType="1"/>
          </p:cNvCxnSpPr>
          <p:nvPr/>
        </p:nvCxnSpPr>
        <p:spPr bwMode="auto">
          <a:xfrm rot="10800000" flipH="1">
            <a:off x="0" y="1085850"/>
            <a:ext cx="7791450" cy="2063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49" name="Shape 149"/>
          <p:cNvSpPr txBox="1">
            <a:spLocks noChangeArrowheads="1"/>
          </p:cNvSpPr>
          <p:nvPr/>
        </p:nvSpPr>
        <p:spPr bwMode="auto">
          <a:xfrm>
            <a:off x="1025525" y="1127125"/>
            <a:ext cx="68786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Jouez et gagnez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Organisez un tirage au sort dans votre club, </a:t>
            </a:r>
            <a:r>
              <a:rPr lang="fr-FR" dirty="0" smtClean="0">
                <a:solidFill>
                  <a:srgbClr val="FFFFFF"/>
                </a:solidFill>
              </a:rPr>
              <a:t>joueuses licenciées ou non licenciées,</a:t>
            </a:r>
            <a:endParaRPr lang="fr-FR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pour faire gagner des </a:t>
            </a:r>
            <a:r>
              <a:rPr lang="fr-FR" dirty="0" smtClean="0">
                <a:solidFill>
                  <a:srgbClr val="FFFFFF"/>
                </a:solidFill>
              </a:rPr>
              <a:t>lots offerts par le club.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 txBox="1">
            <a:spLocks noChangeArrowheads="1"/>
          </p:cNvSpPr>
          <p:nvPr/>
        </p:nvSpPr>
        <p:spPr bwMode="auto">
          <a:xfrm>
            <a:off x="1025525" y="2043113"/>
            <a:ext cx="666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Jouez en famille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Séance d’initiation pour les mamans et les sœurs des jeunes joueurs du club.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1" name="Shape 151"/>
          <p:cNvSpPr txBox="1">
            <a:spLocks noChangeArrowheads="1"/>
          </p:cNvSpPr>
          <p:nvPr/>
        </p:nvSpPr>
        <p:spPr bwMode="auto">
          <a:xfrm>
            <a:off x="1025525" y="2738438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Paroles de joueuse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Mini-conférence proposée par une licenciée de votre club sur l’histoire du jeu d’Échecs,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ses champion(ne)s, les anecdotes…</a:t>
            </a: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2" name="Shape 152"/>
          <p:cNvSpPr txBox="1">
            <a:spLocks noChangeArrowheads="1"/>
          </p:cNvSpPr>
          <p:nvPr/>
        </p:nvSpPr>
        <p:spPr bwMode="auto">
          <a:xfrm>
            <a:off x="1025525" y="3532188"/>
            <a:ext cx="7305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Show sur l’échiquier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 Votre </a:t>
            </a:r>
            <a:r>
              <a:rPr lang="fr-FR" dirty="0" smtClean="0">
                <a:solidFill>
                  <a:srgbClr val="FFFFFF"/>
                </a:solidFill>
              </a:rPr>
              <a:t>championne locale </a:t>
            </a:r>
            <a:r>
              <a:rPr lang="fr-FR" dirty="0">
                <a:solidFill>
                  <a:srgbClr val="FFFFFF"/>
                </a:solidFill>
              </a:rPr>
              <a:t>ou </a:t>
            </a:r>
            <a:r>
              <a:rPr lang="fr-FR" dirty="0" smtClean="0">
                <a:solidFill>
                  <a:srgbClr val="FFFFFF"/>
                </a:solidFill>
              </a:rPr>
              <a:t>joueuses titrée en simultanée, </a:t>
            </a:r>
            <a:r>
              <a:rPr lang="fr-FR" dirty="0">
                <a:solidFill>
                  <a:srgbClr val="FFFFFF"/>
                </a:solidFill>
              </a:rPr>
              <a:t>face </a:t>
            </a:r>
            <a:r>
              <a:rPr lang="fr-FR" dirty="0" smtClean="0">
                <a:solidFill>
                  <a:srgbClr val="FFFFFF"/>
                </a:solidFill>
              </a:rPr>
              <a:t>plusieurs joueurs et joueuses,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>
            <a:spLocks noChangeArrowheads="1"/>
          </p:cNvSpPr>
          <p:nvPr/>
        </p:nvSpPr>
        <p:spPr bwMode="auto">
          <a:xfrm>
            <a:off x="1093788" y="4271963"/>
            <a:ext cx="68103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</a:t>
            </a:r>
            <a:r>
              <a:rPr lang="fr-FR" b="1" dirty="0" smtClean="0">
                <a:solidFill>
                  <a:srgbClr val="FFFFFF"/>
                </a:solidFill>
              </a:rPr>
              <a:t>Un gars, une fille»</a:t>
            </a:r>
            <a:endParaRPr lang="fr-FR" b="1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 smtClean="0">
                <a:solidFill>
                  <a:srgbClr val="FFFFFF"/>
                </a:solidFill>
              </a:rPr>
              <a:t>Petit tournoi par équipes mixtes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26633" name="Shape 154"/>
          <p:cNvCxnSpPr>
            <a:cxnSpLocks noChangeShapeType="1"/>
          </p:cNvCxnSpPr>
          <p:nvPr/>
        </p:nvCxnSpPr>
        <p:spPr bwMode="auto">
          <a:xfrm flipH="1">
            <a:off x="611188" y="1141413"/>
            <a:ext cx="1587" cy="36496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55" name="Shape 155"/>
          <p:cNvSpPr>
            <a:spLocks noChangeArrowheads="1"/>
          </p:cNvSpPr>
          <p:nvPr/>
        </p:nvSpPr>
        <p:spPr bwMode="auto">
          <a:xfrm>
            <a:off x="403225" y="123348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6" name="Shape 156"/>
          <p:cNvSpPr>
            <a:spLocks noChangeArrowheads="1"/>
          </p:cNvSpPr>
          <p:nvPr/>
        </p:nvSpPr>
        <p:spPr bwMode="auto">
          <a:xfrm>
            <a:off x="403225" y="2089150"/>
            <a:ext cx="417513" cy="3952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403225" y="2862263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403225" y="3633788"/>
            <a:ext cx="417513" cy="3968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9" name="Shape 159"/>
          <p:cNvSpPr>
            <a:spLocks noChangeArrowheads="1"/>
          </p:cNvSpPr>
          <p:nvPr/>
        </p:nvSpPr>
        <p:spPr bwMode="auto">
          <a:xfrm>
            <a:off x="403225" y="432593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Ressources à votre disposition</a:t>
            </a:r>
          </a:p>
        </p:txBody>
      </p:sp>
      <p:cxnSp>
        <p:nvCxnSpPr>
          <p:cNvPr id="166" name="Shape 166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	 </a:t>
            </a:r>
            <a:r>
              <a:rPr lang="fr-FR" sz="1800" dirty="0" smtClean="0">
                <a:solidFill>
                  <a:srgbClr val="FFFFFF"/>
                </a:solidFill>
              </a:rPr>
              <a:t>    La Fédération </a:t>
            </a:r>
            <a:r>
              <a:rPr lang="fr-FR" sz="1800" dirty="0">
                <a:solidFill>
                  <a:srgbClr val="FFFFFF"/>
                </a:solidFill>
              </a:rPr>
              <a:t>vous apporte</a:t>
            </a:r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0" y="2078038"/>
            <a:ext cx="1150938" cy="144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69" name="Shape 169"/>
          <p:cNvSpPr txBox="1">
            <a:spLocks noChangeArrowheads="1"/>
          </p:cNvSpPr>
          <p:nvPr/>
        </p:nvSpPr>
        <p:spPr bwMode="auto">
          <a:xfrm>
            <a:off x="1252538" y="1858963"/>
            <a:ext cx="76263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 personnalisables et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50 flyers personnalisés pour </a:t>
            </a:r>
            <a:r>
              <a:rPr lang="fr-FR" dirty="0">
                <a:solidFill>
                  <a:srgbClr val="FFFFFF"/>
                </a:solidFill>
              </a:rPr>
              <a:t>la promotion de la Semaine au Féminin</a:t>
            </a:r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0" y="2844800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1" name="Shape 171"/>
          <p:cNvSpPr txBox="1">
            <a:spLocks noChangeArrowheads="1"/>
          </p:cNvSpPr>
          <p:nvPr/>
        </p:nvSpPr>
        <p:spPr bwMode="auto">
          <a:xfrm>
            <a:off x="1252538" y="2625725"/>
            <a:ext cx="7626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100 € aux 40 premiers clubs inscrits déclarés à la Semaine au Féminin</a:t>
            </a:r>
          </a:p>
          <a:p>
            <a:r>
              <a:rPr lang="fr-FR">
                <a:solidFill>
                  <a:srgbClr val="FFFFFF"/>
                </a:solidFill>
              </a:rPr>
              <a:t>pour contribuer au financement des animations.</a:t>
            </a:r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1295400" y="2649538"/>
            <a:ext cx="6265863" cy="5334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3" name="Shape 173"/>
          <p:cNvSpPr>
            <a:spLocks noChangeArrowheads="1"/>
          </p:cNvSpPr>
          <p:nvPr/>
        </p:nvSpPr>
        <p:spPr bwMode="auto">
          <a:xfrm>
            <a:off x="0" y="3444875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                 </a:t>
            </a:r>
            <a:r>
              <a:rPr lang="fr-FR" sz="1800" dirty="0" smtClean="0">
                <a:solidFill>
                  <a:srgbClr val="FFFFFF"/>
                </a:solidFill>
              </a:rPr>
              <a:t>   La </a:t>
            </a:r>
            <a:r>
              <a:rPr lang="fr-FR" sz="1800" dirty="0">
                <a:solidFill>
                  <a:srgbClr val="FFFFFF"/>
                </a:solidFill>
              </a:rPr>
              <a:t>Fédération assure</a:t>
            </a:r>
          </a:p>
        </p:txBody>
      </p:sp>
      <p:sp>
        <p:nvSpPr>
          <p:cNvPr id="174" name="Shape 174"/>
          <p:cNvSpPr>
            <a:spLocks noChangeArrowheads="1"/>
          </p:cNvSpPr>
          <p:nvPr/>
        </p:nvSpPr>
        <p:spPr bwMode="auto">
          <a:xfrm>
            <a:off x="0" y="4270375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5" name="Shape 175"/>
          <p:cNvSpPr txBox="1">
            <a:spLocks noChangeArrowheads="1"/>
          </p:cNvSpPr>
          <p:nvPr/>
        </p:nvSpPr>
        <p:spPr bwMode="auto">
          <a:xfrm>
            <a:off x="1252538" y="4157663"/>
            <a:ext cx="7626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promotion </a:t>
            </a:r>
            <a:r>
              <a:rPr lang="fr-FR" b="1">
                <a:solidFill>
                  <a:srgbClr val="FFFFFF"/>
                </a:solidFill>
              </a:rPr>
              <a:t>nationale de la Semaine au Féminin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L’affiche officielle</a:t>
            </a:r>
          </a:p>
        </p:txBody>
      </p:sp>
      <p:cxnSp>
        <p:nvCxnSpPr>
          <p:cNvPr id="183" name="Shape 183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>
            <a:spLocks noChangeArrowheads="1"/>
          </p:cNvSpPr>
          <p:nvPr/>
        </p:nvSpPr>
        <p:spPr bwMode="auto">
          <a:xfrm>
            <a:off x="495300" y="1489075"/>
            <a:ext cx="25828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</a:t>
            </a:r>
          </a:p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50 </a:t>
            </a:r>
            <a:r>
              <a:rPr lang="fr-FR" dirty="0">
                <a:solidFill>
                  <a:srgbClr val="FFFFFF"/>
                </a:solidFill>
              </a:rPr>
              <a:t>flyers</a:t>
            </a:r>
          </a:p>
        </p:txBody>
      </p:sp>
      <p:sp>
        <p:nvSpPr>
          <p:cNvPr id="185" name="Shape 185"/>
          <p:cNvSpPr txBox="1">
            <a:spLocks noChangeArrowheads="1"/>
          </p:cNvSpPr>
          <p:nvPr/>
        </p:nvSpPr>
        <p:spPr bwMode="auto">
          <a:xfrm>
            <a:off x="676275" y="2309813"/>
            <a:ext cx="41497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>
                <a:solidFill>
                  <a:srgbClr val="FFFFFF"/>
                </a:solidFill>
              </a:rPr>
              <a:t>vous seront envoyés pour faire la promotion en amont de la Semaine au Féminin.</a:t>
            </a:r>
          </a:p>
        </p:txBody>
      </p:sp>
      <p:sp>
        <p:nvSpPr>
          <p:cNvPr id="186" name="Shape 186"/>
          <p:cNvSpPr txBox="1">
            <a:spLocks noChangeArrowheads="1"/>
          </p:cNvSpPr>
          <p:nvPr/>
        </p:nvSpPr>
        <p:spPr bwMode="auto">
          <a:xfrm>
            <a:off x="733425" y="3387725"/>
            <a:ext cx="3476625" cy="1438275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Une affiche que </a:t>
            </a:r>
            <a:r>
              <a:rPr lang="fr-FR" b="1">
                <a:solidFill>
                  <a:srgbClr val="FFFFFF"/>
                </a:solidFill>
              </a:rPr>
              <a:t>vous personnaliserez</a:t>
            </a:r>
            <a:r>
              <a:rPr lang="fr-FR">
                <a:solidFill>
                  <a:srgbClr val="FFFFFF"/>
                </a:solidFill>
              </a:rPr>
              <a:t> :</a:t>
            </a:r>
          </a:p>
          <a:p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  <a:p>
            <a:r>
              <a:rPr lang="fr-FR" b="1">
                <a:solidFill>
                  <a:srgbClr val="FFFFFF"/>
                </a:solidFill>
              </a:rPr>
              <a:t>Inscrivez</a:t>
            </a:r>
            <a:r>
              <a:rPr lang="fr-FR">
                <a:solidFill>
                  <a:srgbClr val="FFFFFF"/>
                </a:solidFill>
              </a:rPr>
              <a:t> le programme que vous souhaitez proposer (lieu, date, heure, coordonnées, …)</a:t>
            </a:r>
          </a:p>
        </p:txBody>
      </p:sp>
      <p:sp>
        <p:nvSpPr>
          <p:cNvPr id="187" name="Shape 187"/>
          <p:cNvSpPr>
            <a:spLocks noChangeArrowheads="1"/>
          </p:cNvSpPr>
          <p:nvPr/>
        </p:nvSpPr>
        <p:spPr bwMode="auto">
          <a:xfrm>
            <a:off x="4325938" y="4294188"/>
            <a:ext cx="215900" cy="463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88" name="Shape 188"/>
          <p:cNvSpPr>
            <a:spLocks noChangeArrowheads="1"/>
          </p:cNvSpPr>
          <p:nvPr/>
        </p:nvSpPr>
        <p:spPr bwMode="auto">
          <a:xfrm>
            <a:off x="4657725" y="4294188"/>
            <a:ext cx="417513" cy="463550"/>
          </a:xfrm>
          <a:prstGeom prst="rightArrow">
            <a:avLst>
              <a:gd name="adj1" fmla="val 50000"/>
              <a:gd name="adj2" fmla="val 114389"/>
            </a:avLst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1510"/>
            <a:ext cx="3157362" cy="441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9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Vos engagements dans le mois qui suit</a:t>
            </a:r>
          </a:p>
        </p:txBody>
      </p:sp>
      <p:cxnSp>
        <p:nvCxnSpPr>
          <p:cNvPr id="32771" name="Shape 195"/>
          <p:cNvCxnSpPr>
            <a:cxnSpLocks noChangeShapeType="1"/>
          </p:cNvCxnSpPr>
          <p:nvPr/>
        </p:nvCxnSpPr>
        <p:spPr bwMode="auto">
          <a:xfrm rot="10800000" flipH="1">
            <a:off x="0" y="89058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>
            <a:spLocks noChangeArrowheads="1"/>
          </p:cNvSpPr>
          <p:nvPr/>
        </p:nvSpPr>
        <p:spPr bwMode="auto">
          <a:xfrm>
            <a:off x="0" y="1304925"/>
            <a:ext cx="849313" cy="144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7" name="Shape 197"/>
          <p:cNvSpPr txBox="1">
            <a:spLocks noChangeArrowheads="1"/>
          </p:cNvSpPr>
          <p:nvPr/>
        </p:nvSpPr>
        <p:spPr bwMode="auto">
          <a:xfrm>
            <a:off x="1100138" y="1157288"/>
            <a:ext cx="5389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 dirty="0">
                <a:solidFill>
                  <a:srgbClr val="FFFFFF"/>
                </a:solidFill>
              </a:rPr>
              <a:t>Préciser</a:t>
            </a:r>
            <a:r>
              <a:rPr lang="fr-FR" dirty="0">
                <a:solidFill>
                  <a:srgbClr val="FFFFFF"/>
                </a:solidFill>
              </a:rPr>
              <a:t> les animations que votre club a </a:t>
            </a:r>
            <a:r>
              <a:rPr lang="fr-FR" dirty="0" smtClean="0">
                <a:solidFill>
                  <a:srgbClr val="FFFFFF"/>
                </a:solidFill>
              </a:rPr>
              <a:t>organisées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8" name="Shape 198"/>
          <p:cNvSpPr>
            <a:spLocks noChangeArrowheads="1"/>
          </p:cNvSpPr>
          <p:nvPr/>
        </p:nvSpPr>
        <p:spPr bwMode="auto">
          <a:xfrm>
            <a:off x="0" y="1887538"/>
            <a:ext cx="849313" cy="14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9" name="Shape 199"/>
          <p:cNvSpPr txBox="1">
            <a:spLocks noChangeArrowheads="1"/>
          </p:cNvSpPr>
          <p:nvPr/>
        </p:nvSpPr>
        <p:spPr bwMode="auto">
          <a:xfrm>
            <a:off x="1136650" y="1768475"/>
            <a:ext cx="6811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Envoyer </a:t>
            </a:r>
            <a:r>
              <a:rPr lang="fr-FR">
                <a:solidFill>
                  <a:srgbClr val="FFFFFF"/>
                </a:solidFill>
              </a:rPr>
              <a:t>un reportage photo et petit compte rendu des animations réalisées </a:t>
            </a:r>
            <a:r>
              <a:rPr lang="fr-FR" sz="1100" b="1">
                <a:solidFill>
                  <a:srgbClr val="FFFFFF"/>
                </a:solidFill>
              </a:rPr>
              <a:t>(obligatoire pour percevoir les 100 €)</a:t>
            </a:r>
          </a:p>
        </p:txBody>
      </p:sp>
      <p:sp>
        <p:nvSpPr>
          <p:cNvPr id="200" name="Shape 200"/>
          <p:cNvSpPr>
            <a:spLocks noChangeArrowheads="1"/>
          </p:cNvSpPr>
          <p:nvPr/>
        </p:nvSpPr>
        <p:spPr bwMode="auto">
          <a:xfrm>
            <a:off x="0" y="2468563"/>
            <a:ext cx="849313" cy="144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01" name="Shape 201"/>
          <p:cNvSpPr txBox="1">
            <a:spLocks noChangeArrowheads="1"/>
          </p:cNvSpPr>
          <p:nvPr/>
        </p:nvSpPr>
        <p:spPr bwMode="auto">
          <a:xfrm>
            <a:off x="1136650" y="2349500"/>
            <a:ext cx="53879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Informer</a:t>
            </a:r>
            <a:r>
              <a:rPr lang="fr-FR">
                <a:solidFill>
                  <a:srgbClr val="FFFFFF"/>
                </a:solidFill>
              </a:rPr>
              <a:t> du nombre de personnes touchées par les animations</a:t>
            </a:r>
          </a:p>
        </p:txBody>
      </p:sp>
      <p:sp>
        <p:nvSpPr>
          <p:cNvPr id="202" name="Shape 202"/>
          <p:cNvSpPr txBox="1">
            <a:spLocks noChangeArrowheads="1"/>
          </p:cNvSpPr>
          <p:nvPr/>
        </p:nvSpPr>
        <p:spPr bwMode="auto">
          <a:xfrm>
            <a:off x="1238250" y="2638425"/>
            <a:ext cx="538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Cela nous permettra de valoriser vos actions et de faire un bilan de cette semaine thématique</a:t>
            </a:r>
          </a:p>
        </p:txBody>
      </p:sp>
      <p:sp>
        <p:nvSpPr>
          <p:cNvPr id="203" name="Shape 203"/>
          <p:cNvSpPr txBox="1">
            <a:spLocks noChangeArrowheads="1"/>
          </p:cNvSpPr>
          <p:nvPr/>
        </p:nvSpPr>
        <p:spPr bwMode="auto">
          <a:xfrm>
            <a:off x="1171575" y="3138488"/>
            <a:ext cx="82280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A envoyer au plus tard le 31 mars </a:t>
            </a:r>
            <a:r>
              <a:rPr lang="fr-FR" sz="1800" b="1" dirty="0" smtClean="0">
                <a:solidFill>
                  <a:srgbClr val="FFFFFF"/>
                </a:solidFill>
              </a:rPr>
              <a:t>2018 </a:t>
            </a:r>
            <a:r>
              <a:rPr lang="fr-FR" sz="1100" b="1" dirty="0">
                <a:solidFill>
                  <a:srgbClr val="FFFFFF"/>
                </a:solidFill>
              </a:rPr>
              <a:t>(obligatoire pour percevoir les 100 €)</a:t>
            </a:r>
          </a:p>
        </p:txBody>
      </p:sp>
      <p:cxnSp>
        <p:nvCxnSpPr>
          <p:cNvPr id="204" name="Shape 204"/>
          <p:cNvCxnSpPr>
            <a:cxnSpLocks noChangeShapeType="1"/>
          </p:cNvCxnSpPr>
          <p:nvPr/>
        </p:nvCxnSpPr>
        <p:spPr bwMode="auto">
          <a:xfrm>
            <a:off x="1233488" y="3548063"/>
            <a:ext cx="6715125" cy="7937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>
            <a:cxnSpLocks noChangeShapeType="1"/>
          </p:cNvCxnSpPr>
          <p:nvPr/>
        </p:nvCxnSpPr>
        <p:spPr bwMode="auto">
          <a:xfrm flipH="1">
            <a:off x="401638" y="1136650"/>
            <a:ext cx="22225" cy="34448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>
            <a:cxnSpLocks noChangeShapeType="1"/>
            <a:endCxn id="208" idx="2"/>
          </p:cNvCxnSpPr>
          <p:nvPr/>
        </p:nvCxnSpPr>
        <p:spPr bwMode="auto">
          <a:xfrm rot="10800000" flipH="1">
            <a:off x="415925" y="4567238"/>
            <a:ext cx="1943100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08" name="Shape 208"/>
          <p:cNvSpPr>
            <a:spLocks noChangeArrowheads="1"/>
          </p:cNvSpPr>
          <p:nvPr/>
        </p:nvSpPr>
        <p:spPr bwMode="auto">
          <a:xfrm>
            <a:off x="2359025" y="4129088"/>
            <a:ext cx="4381500" cy="8778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 sz="11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" name="Shape 205"/>
          <p:cNvSpPr txBox="1">
            <a:spLocks noChangeArrowheads="1"/>
          </p:cNvSpPr>
          <p:nvPr/>
        </p:nvSpPr>
        <p:spPr bwMode="auto">
          <a:xfrm>
            <a:off x="1907704" y="4227934"/>
            <a:ext cx="52816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Objet : La Semaine au Féminin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      À : </a:t>
            </a:r>
            <a:r>
              <a:rPr lang="fr-FR" dirty="0" smtClean="0">
                <a:solidFill>
                  <a:schemeClr val="tx1"/>
                </a:solidFill>
              </a:rPr>
              <a:t>joelle.mourgues@echecs.asso.fr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Pour participer à la Semaine au Féminin</a:t>
            </a:r>
          </a:p>
        </p:txBody>
      </p:sp>
      <p:cxnSp>
        <p:nvCxnSpPr>
          <p:cNvPr id="215" name="Shape 215"/>
          <p:cNvCxnSpPr>
            <a:cxnSpLocks noChangeShapeType="1"/>
          </p:cNvCxnSpPr>
          <p:nvPr/>
        </p:nvCxnSpPr>
        <p:spPr bwMode="auto">
          <a:xfrm flipV="1">
            <a:off x="0" y="901700"/>
            <a:ext cx="7791450" cy="1111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>
            <a:spLocks noChangeArrowheads="1"/>
          </p:cNvSpPr>
          <p:nvPr/>
        </p:nvSpPr>
        <p:spPr bwMode="auto">
          <a:xfrm rot="5400000">
            <a:off x="246857" y="1488281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7" name="Shape 217"/>
          <p:cNvSpPr>
            <a:spLocks noChangeArrowheads="1"/>
          </p:cNvSpPr>
          <p:nvPr/>
        </p:nvSpPr>
        <p:spPr bwMode="auto">
          <a:xfrm rot="5400000">
            <a:off x="246857" y="2084810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8" name="Shape 218"/>
          <p:cNvSpPr txBox="1">
            <a:spLocks noChangeArrowheads="1"/>
          </p:cNvSpPr>
          <p:nvPr/>
        </p:nvSpPr>
        <p:spPr bwMode="auto">
          <a:xfrm>
            <a:off x="588963" y="1150938"/>
            <a:ext cx="68929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S’inscrire au plus tard le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FFFFFF"/>
                </a:solidFill>
              </a:rPr>
              <a:t>18 </a:t>
            </a:r>
            <a:r>
              <a:rPr lang="fr-FR" sz="3000" b="1" dirty="0">
                <a:solidFill>
                  <a:srgbClr val="FFFFFF"/>
                </a:solidFill>
              </a:rPr>
              <a:t>février </a:t>
            </a:r>
            <a:r>
              <a:rPr lang="fr-FR" sz="3000" b="1" dirty="0" smtClean="0">
                <a:solidFill>
                  <a:srgbClr val="FFFFFF"/>
                </a:solidFill>
              </a:rPr>
              <a:t>2018</a:t>
            </a:r>
            <a:endParaRPr lang="fr-FR" sz="3000" b="1" dirty="0">
              <a:solidFill>
                <a:srgbClr val="FFFFFF"/>
              </a:solidFill>
            </a:endParaRPr>
          </a:p>
        </p:txBody>
      </p:sp>
      <p:cxnSp>
        <p:nvCxnSpPr>
          <p:cNvPr id="219" name="Shape 219"/>
          <p:cNvCxnSpPr>
            <a:cxnSpLocks noChangeShapeType="1"/>
          </p:cNvCxnSpPr>
          <p:nvPr/>
        </p:nvCxnSpPr>
        <p:spPr bwMode="auto">
          <a:xfrm rot="10800000" flipH="1">
            <a:off x="1790700" y="1654175"/>
            <a:ext cx="4210050" cy="63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20" name="Shape 220"/>
          <p:cNvSpPr txBox="1">
            <a:spLocks noChangeArrowheads="1"/>
          </p:cNvSpPr>
          <p:nvPr/>
        </p:nvSpPr>
        <p:spPr bwMode="auto">
          <a:xfrm>
            <a:off x="588963" y="1923678"/>
            <a:ext cx="7151389" cy="12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Indiquer : </a:t>
            </a:r>
            <a:r>
              <a:rPr lang="fr-FR" sz="1800" b="1" dirty="0" smtClean="0">
                <a:solidFill>
                  <a:srgbClr val="FFFFFF"/>
                </a:solidFill>
              </a:rPr>
              <a:t>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votre </a:t>
            </a:r>
            <a:r>
              <a:rPr lang="fr-FR" sz="1800" b="1" dirty="0">
                <a:solidFill>
                  <a:srgbClr val="FFFFFF"/>
                </a:solidFill>
              </a:rPr>
              <a:t>contact </a:t>
            </a:r>
            <a:r>
              <a:rPr lang="fr-FR" sz="1800" b="1" dirty="0" smtClean="0">
                <a:solidFill>
                  <a:srgbClr val="FFFFFF"/>
                </a:solidFill>
              </a:rPr>
              <a:t>organisation et adresse postale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 </a:t>
            </a:r>
            <a:r>
              <a:rPr lang="fr-FR" sz="1800" b="1" dirty="0" smtClean="0">
                <a:solidFill>
                  <a:srgbClr val="FFFFFF"/>
                </a:solidFill>
              </a:rPr>
              <a:t>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description succincte de votre projet d’animations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</a:t>
            </a:r>
            <a:r>
              <a:rPr lang="fr-FR" sz="1800" b="1" dirty="0" smtClean="0">
                <a:solidFill>
                  <a:srgbClr val="FFFFFF"/>
                </a:solidFill>
              </a:rPr>
              <a:t> 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pour les flyers : 	</a:t>
            </a:r>
            <a:r>
              <a:rPr lang="fr-FR" b="1" dirty="0" smtClean="0">
                <a:solidFill>
                  <a:srgbClr val="FFFFFF"/>
                </a:solidFill>
              </a:rPr>
              <a:t>nom de la ville &amp; nom du club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		    	nom du contact  - email – téléphone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      </a:t>
            </a:r>
          </a:p>
          <a:p>
            <a:endParaRPr lang="fr-FR" sz="1800" b="1" dirty="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>
            <a:spLocks noChangeArrowheads="1"/>
          </p:cNvSpPr>
          <p:nvPr/>
        </p:nvSpPr>
        <p:spPr bwMode="auto">
          <a:xfrm>
            <a:off x="678507" y="3291830"/>
            <a:ext cx="3173413" cy="12731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100" i="1" dirty="0">
                <a:solidFill>
                  <a:srgbClr val="FFFFFF"/>
                </a:solidFill>
              </a:rPr>
              <a:t>Par Courrier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Fédération Française des Échecs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La </a:t>
            </a:r>
            <a:r>
              <a:rPr lang="fr-FR" sz="1100" dirty="0">
                <a:solidFill>
                  <a:srgbClr val="FFFFFF"/>
                </a:solidFill>
              </a:rPr>
              <a:t>Semaine au Féminin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1 rue Ernest Hemingway</a:t>
            </a:r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 smtClean="0">
                <a:solidFill>
                  <a:srgbClr val="FFFFFF"/>
                </a:solidFill>
              </a:rPr>
              <a:t>78370 PLAISIR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>
            <a:spLocks noChangeArrowheads="1"/>
          </p:cNvSpPr>
          <p:nvPr/>
        </p:nvSpPr>
        <p:spPr bwMode="auto">
          <a:xfrm>
            <a:off x="4283968" y="3723878"/>
            <a:ext cx="3173413" cy="84112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100" i="1" dirty="0">
                <a:solidFill>
                  <a:srgbClr val="FFFFFF"/>
                </a:solidFill>
              </a:rPr>
              <a:t>Par e-mail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Objet : La Semaine au Féminin</a:t>
            </a:r>
          </a:p>
          <a:p>
            <a:r>
              <a:rPr lang="fr-FR" sz="1100" dirty="0">
                <a:solidFill>
                  <a:srgbClr val="FFFFFF"/>
                </a:solidFill>
              </a:rPr>
              <a:t>À : joelle.mourgues@echecs.asso.fr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895723" y="2758764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95722" y="3000925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445</Words>
  <Application>Microsoft Office PowerPoint</Application>
  <PresentationFormat>Affichage à l'écran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Wingdings</vt:lpstr>
      <vt:lpstr>Bahnschrift SemiBold</vt:lpstr>
      <vt:lpstr>Times New Roman</vt:lpstr>
      <vt:lpstr>simple-light-2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Joelle</cp:lastModifiedBy>
  <cp:revision>11</cp:revision>
  <dcterms:modified xsi:type="dcterms:W3CDTF">2018-01-30T14:17:10Z</dcterms:modified>
</cp:coreProperties>
</file>