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Arial Black" pitchFamily="34" charset="0"/>
      <p:bold r:id="rId14"/>
    </p:embeddedFont>
  </p:embeddedFont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3" d="100"/>
          <a:sy n="133" d="100"/>
        </p:scale>
        <p:origin x="-27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3"/>
          <p:cNvSpPr>
            <a:spLocks noGrp="1" noRo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120000 h 120000"/>
            </a:gdLst>
            <a:ahLst/>
            <a:cxnLst>
              <a:cxn ang="0">
                <a:pos x="0" y="0"/>
              </a:cxn>
              <a:cxn ang="0">
                <a:pos x="120000" y="0"/>
              </a:cxn>
              <a:cxn ang="0">
                <a:pos x="120000" y="120000"/>
              </a:cxn>
              <a:cxn ang="0">
                <a:pos x="0" y="120000"/>
              </a:cxn>
            </a:cxnLst>
            <a:rect l="T0" t="T1" r="T2" b="T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hape 5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5362" name="Shape 5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hape 19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3794" name="Shape 19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hape 211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5842" name="Shape 212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hape 58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0" name="Shape 5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hape 6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9458" name="Shape 6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hape 9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1506" name="Shape 9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hape 106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4" name="Shape 107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hape 130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5602" name="Shape 13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hape 144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7650" name="Shape 1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hape 162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9698" name="Shape 16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hape 179"/>
          <p:cNvSpPr>
            <a:spLocks noGrp="1" noRo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1746" name="Shape 18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" name="Shape 12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3BC7C23F-BF33-49AC-BF8F-7102CBD40F5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F9288CDA-FD8F-470A-B3A0-B44E2D52459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4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6EEC666E-792F-4A0D-B473-3B16510086E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="ctr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3" name="Shape 15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39ED52E0-C427-457F-B05A-F503CE3D2C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19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CD7494A6-AFB4-4F23-A1B5-B6AFE99D7E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5" name="Shape 2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AEC01B7A-0856-4F03-B2FA-243682DC026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27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BEA3A9C2-2761-4AC4-897C-DF9251ECBBA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="b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" name="Shape 31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2D4B9B1D-FCA9-4BB6-88EA-F384A2A07AD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" name="Shape 34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E748681E-EDA0-466D-9C7B-AE7E871BFCF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6"/>
          <p:cNvSpPr>
            <a:spLocks noChangeArrowheads="1"/>
          </p:cNvSpPr>
          <p:nvPr/>
        </p:nvSpPr>
        <p:spPr bwMode="auto">
          <a:xfrm>
            <a:off x="4572000" y="0"/>
            <a:ext cx="4572000" cy="51435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="b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40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547E25FD-2469-41A8-8112-7F06F2EE7C3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="ctr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3" name="Shape 43"/>
          <p:cNvSpPr txBox="1">
            <a:spLocks noGrp="1"/>
          </p:cNvSpPr>
          <p:nvPr>
            <p:ph type="sldNum" idx="10"/>
          </p:nvPr>
        </p:nvSpPr>
        <p:spPr/>
        <p:txBody>
          <a:bodyPr/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fld id="{5CC3A152-D74D-4BC4-ACC5-AD45EB52493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6"/>
          <p:cNvSpPr txBox="1">
            <a:spLocks noGrp="1"/>
          </p:cNvSpPr>
          <p:nvPr>
            <p:ph type="title"/>
          </p:nvPr>
        </p:nvSpPr>
        <p:spPr bwMode="auto">
          <a:xfrm>
            <a:off x="311150" y="444500"/>
            <a:ext cx="852170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>
              <a:sym typeface="Arial" charset="0"/>
            </a:endParaRPr>
          </a:p>
        </p:txBody>
      </p:sp>
      <p:sp>
        <p:nvSpPr>
          <p:cNvPr id="1027" name="Shape 7"/>
          <p:cNvSpPr txBox="1">
            <a:spLocks noGrp="1"/>
          </p:cNvSpPr>
          <p:nvPr>
            <p:ph type="body" idx="1"/>
          </p:nvPr>
        </p:nvSpPr>
        <p:spPr bwMode="auto">
          <a:xfrm>
            <a:off x="311150" y="1152525"/>
            <a:ext cx="85217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smtClean="0">
              <a:sym typeface="Arial" charset="0"/>
            </a:endParaRPr>
          </a:p>
        </p:txBody>
      </p:sp>
      <p:sp>
        <p:nvSpPr>
          <p:cNvPr id="1028" name="Shape 8"/>
          <p:cNvSpPr txBox="1">
            <a:spLocks noGrp="1"/>
          </p:cNvSpPr>
          <p:nvPr>
            <p:ph type="sldNum" idx="12"/>
          </p:nvPr>
        </p:nvSpPr>
        <p:spPr bwMode="auto">
          <a:xfrm>
            <a:off x="8472488" y="4662488"/>
            <a:ext cx="549275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595959"/>
                </a:solidFill>
              </a:defRPr>
            </a:lvl1pPr>
          </a:lstStyle>
          <a:p>
            <a:fld id="{DE63AC1C-4A42-4CE5-8A8A-BA4E5B3D2A0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ChangeArrowheads="1"/>
          </p:cNvSpPr>
          <p:nvPr/>
        </p:nvSpPr>
        <p:spPr bwMode="auto">
          <a:xfrm>
            <a:off x="5106988" y="4410075"/>
            <a:ext cx="4037012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2400" i="1">
                <a:solidFill>
                  <a:srgbClr val="4A86E8"/>
                </a:solidFill>
              </a:rPr>
              <a:t>Les Semaines Thématiques</a:t>
            </a:r>
          </a:p>
        </p:txBody>
      </p:sp>
      <p:pic>
        <p:nvPicPr>
          <p:cNvPr id="56" name="Shape 56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6838"/>
            <a:ext cx="91440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affiche_semaine_au_feminin_2016_small"/>
          <p:cNvPicPr>
            <a:picLocks noChangeAspect="1" noChangeArrowheads="1"/>
          </p:cNvPicPr>
          <p:nvPr/>
        </p:nvPicPr>
        <p:blipFill>
          <a:blip r:embed="rId4"/>
          <a:srcRect b="8377"/>
          <a:stretch>
            <a:fillRect/>
          </a:stretch>
        </p:blipFill>
        <p:spPr bwMode="auto">
          <a:xfrm>
            <a:off x="971550" y="1058863"/>
            <a:ext cx="3033713" cy="38893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94"/>
          <p:cNvSpPr txBox="1">
            <a:spLocks noChangeArrowheads="1"/>
          </p:cNvSpPr>
          <p:nvPr/>
        </p:nvSpPr>
        <p:spPr bwMode="auto">
          <a:xfrm>
            <a:off x="144463" y="279400"/>
            <a:ext cx="861218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2400" b="1">
                <a:solidFill>
                  <a:srgbClr val="FFFFFF"/>
                </a:solidFill>
              </a:rPr>
              <a:t>Vos engagements dans le mois qui suit</a:t>
            </a:r>
          </a:p>
        </p:txBody>
      </p:sp>
      <p:cxnSp>
        <p:nvCxnSpPr>
          <p:cNvPr id="32771" name="Shape 195"/>
          <p:cNvCxnSpPr>
            <a:cxnSpLocks noChangeShapeType="1"/>
          </p:cNvCxnSpPr>
          <p:nvPr/>
        </p:nvCxnSpPr>
        <p:spPr bwMode="auto">
          <a:xfrm rot="10800000" flipH="1">
            <a:off x="0" y="890588"/>
            <a:ext cx="7791450" cy="22225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96" name="Shape 196"/>
          <p:cNvSpPr>
            <a:spLocks noChangeArrowheads="1"/>
          </p:cNvSpPr>
          <p:nvPr/>
        </p:nvSpPr>
        <p:spPr bwMode="auto">
          <a:xfrm>
            <a:off x="0" y="1304925"/>
            <a:ext cx="849313" cy="144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97" name="Shape 197"/>
          <p:cNvSpPr txBox="1">
            <a:spLocks noChangeArrowheads="1"/>
          </p:cNvSpPr>
          <p:nvPr/>
        </p:nvSpPr>
        <p:spPr bwMode="auto">
          <a:xfrm>
            <a:off x="1100138" y="1157288"/>
            <a:ext cx="5389562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b="1">
                <a:solidFill>
                  <a:srgbClr val="FFFFFF"/>
                </a:solidFill>
              </a:rPr>
              <a:t>Préciser</a:t>
            </a:r>
            <a:r>
              <a:rPr lang="fr-FR">
                <a:solidFill>
                  <a:srgbClr val="FFFFFF"/>
                </a:solidFill>
              </a:rPr>
              <a:t> les animations que votre club a finalement organisées</a:t>
            </a:r>
          </a:p>
        </p:txBody>
      </p:sp>
      <p:sp>
        <p:nvSpPr>
          <p:cNvPr id="198" name="Shape 198"/>
          <p:cNvSpPr>
            <a:spLocks noChangeArrowheads="1"/>
          </p:cNvSpPr>
          <p:nvPr/>
        </p:nvSpPr>
        <p:spPr bwMode="auto">
          <a:xfrm>
            <a:off x="0" y="1887538"/>
            <a:ext cx="849313" cy="142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99" name="Shape 199"/>
          <p:cNvSpPr txBox="1">
            <a:spLocks noChangeArrowheads="1"/>
          </p:cNvSpPr>
          <p:nvPr/>
        </p:nvSpPr>
        <p:spPr bwMode="auto">
          <a:xfrm>
            <a:off x="1136650" y="1768475"/>
            <a:ext cx="68119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b="1">
                <a:solidFill>
                  <a:srgbClr val="FFFFFF"/>
                </a:solidFill>
              </a:rPr>
              <a:t>Envoyer </a:t>
            </a:r>
            <a:r>
              <a:rPr lang="fr-FR">
                <a:solidFill>
                  <a:srgbClr val="FFFFFF"/>
                </a:solidFill>
              </a:rPr>
              <a:t>un reportage photo et petit compte rendu des animations réalisées </a:t>
            </a:r>
            <a:r>
              <a:rPr lang="fr-FR" sz="1100" b="1">
                <a:solidFill>
                  <a:srgbClr val="FFFFFF"/>
                </a:solidFill>
              </a:rPr>
              <a:t>(obligatoire pour percevoir les 100 €)</a:t>
            </a:r>
          </a:p>
        </p:txBody>
      </p:sp>
      <p:sp>
        <p:nvSpPr>
          <p:cNvPr id="200" name="Shape 200"/>
          <p:cNvSpPr>
            <a:spLocks noChangeArrowheads="1"/>
          </p:cNvSpPr>
          <p:nvPr/>
        </p:nvSpPr>
        <p:spPr bwMode="auto">
          <a:xfrm>
            <a:off x="0" y="2468563"/>
            <a:ext cx="849313" cy="1444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01" name="Shape 201"/>
          <p:cNvSpPr txBox="1">
            <a:spLocks noChangeArrowheads="1"/>
          </p:cNvSpPr>
          <p:nvPr/>
        </p:nvSpPr>
        <p:spPr bwMode="auto">
          <a:xfrm>
            <a:off x="1136650" y="2349500"/>
            <a:ext cx="5387975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b="1">
                <a:solidFill>
                  <a:srgbClr val="FFFFFF"/>
                </a:solidFill>
              </a:rPr>
              <a:t>Informer</a:t>
            </a:r>
            <a:r>
              <a:rPr lang="fr-FR">
                <a:solidFill>
                  <a:srgbClr val="FFFFFF"/>
                </a:solidFill>
              </a:rPr>
              <a:t> du nombre de personnes touchées par les animations</a:t>
            </a:r>
          </a:p>
        </p:txBody>
      </p:sp>
      <p:sp>
        <p:nvSpPr>
          <p:cNvPr id="202" name="Shape 202"/>
          <p:cNvSpPr txBox="1">
            <a:spLocks noChangeArrowheads="1"/>
          </p:cNvSpPr>
          <p:nvPr/>
        </p:nvSpPr>
        <p:spPr bwMode="auto">
          <a:xfrm>
            <a:off x="1238250" y="2638425"/>
            <a:ext cx="5387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b="1">
                <a:solidFill>
                  <a:srgbClr val="FFFFFF"/>
                </a:solidFill>
              </a:rPr>
              <a:t>Cela nous permettra de valoriser vos actions et de faire un bilan de cette semaine thématique</a:t>
            </a:r>
          </a:p>
        </p:txBody>
      </p:sp>
      <p:sp>
        <p:nvSpPr>
          <p:cNvPr id="203" name="Shape 203"/>
          <p:cNvSpPr txBox="1">
            <a:spLocks noChangeArrowheads="1"/>
          </p:cNvSpPr>
          <p:nvPr/>
        </p:nvSpPr>
        <p:spPr bwMode="auto">
          <a:xfrm>
            <a:off x="1171575" y="3138488"/>
            <a:ext cx="8228013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800" b="1">
                <a:solidFill>
                  <a:srgbClr val="FFFFFF"/>
                </a:solidFill>
              </a:rPr>
              <a:t>A envoyer au plus tard le 31 mars 2016 </a:t>
            </a:r>
            <a:r>
              <a:rPr lang="fr-FR" sz="1100" b="1">
                <a:solidFill>
                  <a:srgbClr val="FFFFFF"/>
                </a:solidFill>
              </a:rPr>
              <a:t>(obligatoire pour percevoir les 100 €)</a:t>
            </a:r>
          </a:p>
        </p:txBody>
      </p:sp>
      <p:cxnSp>
        <p:nvCxnSpPr>
          <p:cNvPr id="204" name="Shape 204"/>
          <p:cNvCxnSpPr>
            <a:cxnSpLocks noChangeShapeType="1"/>
          </p:cNvCxnSpPr>
          <p:nvPr/>
        </p:nvCxnSpPr>
        <p:spPr bwMode="auto">
          <a:xfrm>
            <a:off x="1233488" y="3548063"/>
            <a:ext cx="6715125" cy="7937"/>
          </a:xfrm>
          <a:prstGeom prst="straightConnector1">
            <a:avLst/>
          </a:prstGeom>
          <a:noFill/>
          <a:ln w="9525">
            <a:solidFill>
              <a:srgbClr val="0000FF"/>
            </a:solidFill>
            <a:round/>
            <a:headEnd type="none" w="lg" len="lg"/>
            <a:tailEnd type="none" w="lg" len="lg"/>
          </a:ln>
        </p:spPr>
      </p:cxnSp>
      <p:sp>
        <p:nvSpPr>
          <p:cNvPr id="205" name="Shape 205"/>
          <p:cNvSpPr txBox="1">
            <a:spLocks noChangeArrowheads="1"/>
          </p:cNvSpPr>
          <p:nvPr/>
        </p:nvSpPr>
        <p:spPr bwMode="auto">
          <a:xfrm>
            <a:off x="2667000" y="3541713"/>
            <a:ext cx="528161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i="1">
                <a:solidFill>
                  <a:srgbClr val="FFFFFF"/>
                </a:solidFill>
              </a:rPr>
              <a:t>Objet : La Semaine au Féminin</a:t>
            </a:r>
          </a:p>
          <a:p>
            <a:r>
              <a:rPr lang="fr-FR" i="1">
                <a:solidFill>
                  <a:srgbClr val="FFFFFF"/>
                </a:solidFill>
              </a:rPr>
              <a:t>      À : </a:t>
            </a:r>
            <a:r>
              <a:rPr lang="fr-FR">
                <a:solidFill>
                  <a:srgbClr val="FFFFFF"/>
                </a:solidFill>
              </a:rPr>
              <a:t>joelle.mourgues@echecs.asso.fr et cwolf@orange.fr</a:t>
            </a:r>
          </a:p>
          <a:p>
            <a:endParaRPr lang="fr-FR">
              <a:solidFill>
                <a:srgbClr val="FFFFFF"/>
              </a:solidFill>
            </a:endParaRPr>
          </a:p>
        </p:txBody>
      </p:sp>
      <p:cxnSp>
        <p:nvCxnSpPr>
          <p:cNvPr id="206" name="Shape 206"/>
          <p:cNvCxnSpPr>
            <a:cxnSpLocks noChangeShapeType="1"/>
          </p:cNvCxnSpPr>
          <p:nvPr/>
        </p:nvCxnSpPr>
        <p:spPr bwMode="auto">
          <a:xfrm flipH="1">
            <a:off x="401638" y="1136650"/>
            <a:ext cx="22225" cy="3444875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cxnSp>
        <p:nvCxnSpPr>
          <p:cNvPr id="207" name="Shape 207"/>
          <p:cNvCxnSpPr>
            <a:cxnSpLocks noChangeShapeType="1"/>
            <a:endCxn id="208" idx="2"/>
          </p:cNvCxnSpPr>
          <p:nvPr/>
        </p:nvCxnSpPr>
        <p:spPr bwMode="auto">
          <a:xfrm rot="10800000" flipH="1">
            <a:off x="415925" y="4567238"/>
            <a:ext cx="1943100" cy="7937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triangle" w="lg" len="lg"/>
          </a:ln>
        </p:spPr>
      </p:cxnSp>
      <p:sp>
        <p:nvSpPr>
          <p:cNvPr id="208" name="Shape 208"/>
          <p:cNvSpPr>
            <a:spLocks noChangeArrowheads="1"/>
          </p:cNvSpPr>
          <p:nvPr/>
        </p:nvSpPr>
        <p:spPr bwMode="auto">
          <a:xfrm>
            <a:off x="2359025" y="4129088"/>
            <a:ext cx="4381500" cy="8778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 sz="1100" b="1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209" name="Shape 209"/>
          <p:cNvSpPr txBox="1">
            <a:spLocks noChangeArrowheads="1"/>
          </p:cNvSpPr>
          <p:nvPr/>
        </p:nvSpPr>
        <p:spPr bwMode="auto">
          <a:xfrm>
            <a:off x="2635250" y="4241800"/>
            <a:ext cx="38274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La Fédération Française des Échecs décernera un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b="1"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&lt;&lt; Prix Féminin &gt;&gt; aux 3 clubs les plus actifs.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500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500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ChangeArrowheads="1"/>
          </p:cNvSpPr>
          <p:nvPr/>
        </p:nvSpPr>
        <p:spPr bwMode="auto">
          <a:xfrm>
            <a:off x="144463" y="279400"/>
            <a:ext cx="8612187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2400" b="1">
                <a:solidFill>
                  <a:srgbClr val="FFFFFF"/>
                </a:solidFill>
              </a:rPr>
              <a:t>Pour participer à la Semaine au Féminin</a:t>
            </a:r>
          </a:p>
        </p:txBody>
      </p:sp>
      <p:cxnSp>
        <p:nvCxnSpPr>
          <p:cNvPr id="215" name="Shape 215"/>
          <p:cNvCxnSpPr>
            <a:cxnSpLocks noChangeShapeType="1"/>
          </p:cNvCxnSpPr>
          <p:nvPr/>
        </p:nvCxnSpPr>
        <p:spPr bwMode="auto">
          <a:xfrm rot="10800000" flipH="1">
            <a:off x="0" y="890588"/>
            <a:ext cx="7791450" cy="22225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216" name="Shape 216"/>
          <p:cNvSpPr>
            <a:spLocks noChangeArrowheads="1"/>
          </p:cNvSpPr>
          <p:nvPr/>
        </p:nvSpPr>
        <p:spPr bwMode="auto">
          <a:xfrm rot="5400000">
            <a:off x="246857" y="1488281"/>
            <a:ext cx="158750" cy="115887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17" name="Shape 217"/>
          <p:cNvSpPr>
            <a:spLocks noChangeArrowheads="1"/>
          </p:cNvSpPr>
          <p:nvPr/>
        </p:nvSpPr>
        <p:spPr bwMode="auto">
          <a:xfrm rot="5400000">
            <a:off x="246857" y="2323306"/>
            <a:ext cx="158750" cy="115887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18" name="Shape 218"/>
          <p:cNvSpPr txBox="1">
            <a:spLocks noChangeArrowheads="1"/>
          </p:cNvSpPr>
          <p:nvPr/>
        </p:nvSpPr>
        <p:spPr bwMode="auto">
          <a:xfrm>
            <a:off x="588963" y="1150938"/>
            <a:ext cx="689292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800" b="1">
                <a:solidFill>
                  <a:srgbClr val="FFFFFF"/>
                </a:solidFill>
              </a:rPr>
              <a:t>S’inscrire au plus tard le</a:t>
            </a:r>
            <a:r>
              <a:rPr lang="fr-FR" b="1">
                <a:solidFill>
                  <a:srgbClr val="FFFFFF"/>
                </a:solidFill>
              </a:rPr>
              <a:t> </a:t>
            </a:r>
            <a:r>
              <a:rPr lang="fr-FR" sz="3000" b="1">
                <a:solidFill>
                  <a:srgbClr val="FFFFFF"/>
                </a:solidFill>
              </a:rPr>
              <a:t>22 février 2016</a:t>
            </a:r>
          </a:p>
        </p:txBody>
      </p:sp>
      <p:cxnSp>
        <p:nvCxnSpPr>
          <p:cNvPr id="219" name="Shape 219"/>
          <p:cNvCxnSpPr>
            <a:cxnSpLocks noChangeShapeType="1"/>
          </p:cNvCxnSpPr>
          <p:nvPr/>
        </p:nvCxnSpPr>
        <p:spPr bwMode="auto">
          <a:xfrm rot="10800000" flipH="1">
            <a:off x="1790700" y="1654175"/>
            <a:ext cx="4210050" cy="6350"/>
          </a:xfrm>
          <a:prstGeom prst="straightConnector1">
            <a:avLst/>
          </a:prstGeom>
          <a:noFill/>
          <a:ln w="19050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220" name="Shape 220"/>
          <p:cNvSpPr txBox="1">
            <a:spLocks noChangeArrowheads="1"/>
          </p:cNvSpPr>
          <p:nvPr/>
        </p:nvSpPr>
        <p:spPr bwMode="auto">
          <a:xfrm>
            <a:off x="588963" y="2162175"/>
            <a:ext cx="68929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800" b="1">
                <a:solidFill>
                  <a:srgbClr val="FFFFFF"/>
                </a:solidFill>
              </a:rPr>
              <a:t>Indiquer : votre contact organisation</a:t>
            </a:r>
          </a:p>
        </p:txBody>
      </p:sp>
      <p:sp>
        <p:nvSpPr>
          <p:cNvPr id="221" name="Shape 221"/>
          <p:cNvSpPr>
            <a:spLocks noChangeArrowheads="1"/>
          </p:cNvSpPr>
          <p:nvPr/>
        </p:nvSpPr>
        <p:spPr bwMode="auto">
          <a:xfrm>
            <a:off x="955675" y="2978150"/>
            <a:ext cx="3173413" cy="12731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r>
              <a:rPr lang="fr-FR" sz="1100">
                <a:solidFill>
                  <a:srgbClr val="FFFFFF"/>
                </a:solidFill>
              </a:rPr>
              <a:t>Par Courrier</a:t>
            </a:r>
          </a:p>
          <a:p>
            <a:endParaRPr lang="fr-FR" sz="1100">
              <a:solidFill>
                <a:srgbClr val="FFFFFF"/>
              </a:solidFill>
            </a:endParaRPr>
          </a:p>
          <a:p>
            <a:r>
              <a:rPr lang="fr-FR" sz="1100">
                <a:solidFill>
                  <a:srgbClr val="FFFFFF"/>
                </a:solidFill>
              </a:rPr>
              <a:t>Fédération Française des Échecs</a:t>
            </a:r>
          </a:p>
          <a:p>
            <a:r>
              <a:rPr lang="fr-FR" sz="1100">
                <a:solidFill>
                  <a:srgbClr val="FFFFFF"/>
                </a:solidFill>
              </a:rPr>
              <a:t>la Semaine au Féminin</a:t>
            </a:r>
          </a:p>
          <a:p>
            <a:r>
              <a:rPr lang="fr-FR" sz="1100">
                <a:solidFill>
                  <a:srgbClr val="FFFFFF"/>
                </a:solidFill>
              </a:rPr>
              <a:t>BP 100054</a:t>
            </a:r>
          </a:p>
          <a:p>
            <a:r>
              <a:rPr lang="fr-FR" sz="1100">
                <a:solidFill>
                  <a:srgbClr val="FFFFFF"/>
                </a:solidFill>
              </a:rPr>
              <a:t>78185 SAINT-QUENTIN-EN-YVELIN CEDEX</a:t>
            </a:r>
          </a:p>
        </p:txBody>
      </p:sp>
      <p:sp>
        <p:nvSpPr>
          <p:cNvPr id="222" name="Shape 222"/>
          <p:cNvSpPr>
            <a:spLocks noChangeArrowheads="1"/>
          </p:cNvSpPr>
          <p:nvPr/>
        </p:nvSpPr>
        <p:spPr bwMode="auto">
          <a:xfrm>
            <a:off x="4791075" y="2978150"/>
            <a:ext cx="3173413" cy="12731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100">
                <a:solidFill>
                  <a:srgbClr val="FFFFFF"/>
                </a:solidFill>
              </a:rPr>
              <a:t>Par e-mail</a:t>
            </a:r>
          </a:p>
          <a:p>
            <a:endParaRPr lang="fr-FR" sz="1100">
              <a:solidFill>
                <a:srgbClr val="FFFFFF"/>
              </a:solidFill>
            </a:endParaRPr>
          </a:p>
          <a:p>
            <a:r>
              <a:rPr lang="fr-FR" sz="1100">
                <a:solidFill>
                  <a:srgbClr val="FFFFFF"/>
                </a:solidFill>
              </a:rPr>
              <a:t>Objet : La Semaine au Féminin</a:t>
            </a:r>
          </a:p>
          <a:p>
            <a:r>
              <a:rPr lang="fr-FR" sz="1100">
                <a:solidFill>
                  <a:srgbClr val="FFFFFF"/>
                </a:solidFill>
              </a:rPr>
              <a:t>À : joelle.mourgues@echecs.asso.fr</a:t>
            </a:r>
          </a:p>
        </p:txBody>
      </p:sp>
      <p:sp>
        <p:nvSpPr>
          <p:cNvPr id="34827" name="Shape 223"/>
          <p:cNvSpPr txBox="1">
            <a:spLocks noChangeArrowheads="1"/>
          </p:cNvSpPr>
          <p:nvPr/>
        </p:nvSpPr>
        <p:spPr bwMode="auto">
          <a:xfrm>
            <a:off x="5186363" y="4379913"/>
            <a:ext cx="255428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b="1">
                <a:solidFill>
                  <a:srgbClr val="FFFFFF"/>
                </a:solidFill>
              </a:rPr>
              <a:t>Merci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100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1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1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ChangeArrowheads="1"/>
          </p:cNvSpPr>
          <p:nvPr/>
        </p:nvSpPr>
        <p:spPr bwMode="auto">
          <a:xfrm>
            <a:off x="2093913" y="250825"/>
            <a:ext cx="4956175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/>
            <a:r>
              <a:rPr lang="fr-FR" i="1">
                <a:solidFill>
                  <a:srgbClr val="F3F3F3"/>
                </a:solidFill>
              </a:rPr>
              <a:t>La Fédération vous invite</a:t>
            </a:r>
          </a:p>
          <a:p>
            <a:pPr algn="ctr"/>
            <a:endParaRPr lang="fr-FR" i="1">
              <a:solidFill>
                <a:srgbClr val="FFFFFF"/>
              </a:solidFill>
            </a:endParaRPr>
          </a:p>
          <a:p>
            <a:pPr algn="ctr"/>
            <a:r>
              <a:rPr lang="fr-FR" b="1" i="1">
                <a:solidFill>
                  <a:srgbClr val="FFFFFF"/>
                </a:solidFill>
              </a:rPr>
              <a:t>A organiser de 1 à 7 événements en 2016</a:t>
            </a:r>
          </a:p>
          <a:p>
            <a:pPr algn="ctr"/>
            <a:r>
              <a:rPr lang="fr-FR" b="1" i="1">
                <a:solidFill>
                  <a:srgbClr val="FFFFFF"/>
                </a:solidFill>
              </a:rPr>
              <a:t>dont les Semaines Thématiques</a:t>
            </a:r>
          </a:p>
          <a:p>
            <a:pPr algn="ctr"/>
            <a:endParaRPr lang="fr-FR" i="1">
              <a:solidFill>
                <a:srgbClr val="FFFFFF"/>
              </a:solidFill>
            </a:endParaRPr>
          </a:p>
          <a:p>
            <a:pPr algn="ctr"/>
            <a:r>
              <a:rPr lang="fr-FR" i="1">
                <a:solidFill>
                  <a:srgbClr val="FFFFFF"/>
                </a:solidFill>
              </a:rPr>
              <a:t>pour partager notre jeu,</a:t>
            </a:r>
          </a:p>
          <a:p>
            <a:pPr algn="ctr"/>
            <a:r>
              <a:rPr lang="fr-FR" i="1">
                <a:solidFill>
                  <a:srgbClr val="FFFFFF"/>
                </a:solidFill>
              </a:rPr>
              <a:t>faire aimer notre sport,</a:t>
            </a:r>
          </a:p>
          <a:p>
            <a:pPr algn="ctr"/>
            <a:r>
              <a:rPr lang="fr-FR" i="1">
                <a:solidFill>
                  <a:srgbClr val="FFFFFF"/>
                </a:solidFill>
              </a:rPr>
              <a:t>dans toute la France</a:t>
            </a:r>
          </a:p>
          <a:p>
            <a:pPr algn="ctr"/>
            <a:endParaRPr lang="fr-FR"/>
          </a:p>
        </p:txBody>
      </p:sp>
      <p:sp>
        <p:nvSpPr>
          <p:cNvPr id="62" name="Shape 62"/>
          <p:cNvSpPr>
            <a:spLocks noChangeArrowheads="1"/>
          </p:cNvSpPr>
          <p:nvPr/>
        </p:nvSpPr>
        <p:spPr bwMode="auto">
          <a:xfrm rot="5400000">
            <a:off x="4302126" y="1855787"/>
            <a:ext cx="539750" cy="1489075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63" name="Shape 63"/>
          <p:cNvSpPr txBox="1"/>
          <p:nvPr/>
        </p:nvSpPr>
        <p:spPr>
          <a:xfrm>
            <a:off x="2093913" y="3114675"/>
            <a:ext cx="6172200" cy="1647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/>
          <a:lstStyle/>
          <a:p>
            <a:pPr marL="457200" indent="-3429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●"/>
              <a:defRPr/>
            </a:pPr>
            <a:r>
              <a:rPr lang="fr" sz="18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fr" sz="18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Semaine au Féminin</a:t>
            </a:r>
            <a:r>
              <a:rPr lang="fr" sz="18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du 5 au 13 mars 2016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Char char="●"/>
              <a:defRPr/>
            </a:pPr>
            <a:r>
              <a:rPr lang="fr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fr" b="1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Semaine de la Santé</a:t>
            </a:r>
            <a:r>
              <a:rPr lang="fr" ker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du 4 au 12 juin 2016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Char char="●"/>
              <a:defRPr/>
            </a:pPr>
            <a:r>
              <a:rPr lang="fr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fr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Semaine des Seniors</a:t>
            </a:r>
            <a:r>
              <a:rPr lang="fr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du 8 au 16 octobre 2016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2286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Tx/>
              <a:buChar char="●"/>
              <a:defRPr/>
            </a:pPr>
            <a:r>
              <a:rPr lang="fr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</a:t>
            </a:r>
            <a:r>
              <a:rPr lang="fr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Semaine du Handicap</a:t>
            </a:r>
            <a:r>
              <a:rPr lang="fr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, du 19 au 27 novembre 2016</a:t>
            </a:r>
          </a:p>
        </p:txBody>
      </p:sp>
      <p:sp>
        <p:nvSpPr>
          <p:cNvPr id="64" name="Shape 64"/>
          <p:cNvSpPr>
            <a:spLocks noChangeArrowheads="1"/>
          </p:cNvSpPr>
          <p:nvPr/>
        </p:nvSpPr>
        <p:spPr bwMode="auto">
          <a:xfrm>
            <a:off x="2590800" y="3157538"/>
            <a:ext cx="5002213" cy="396875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4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4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ChangeArrowheads="1"/>
          </p:cNvSpPr>
          <p:nvPr/>
        </p:nvSpPr>
        <p:spPr bwMode="auto">
          <a:xfrm rot="856125">
            <a:off x="690563" y="61913"/>
            <a:ext cx="120173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La Semaine</a:t>
            </a:r>
          </a:p>
          <a:p>
            <a:r>
              <a:rPr lang="fr-FR" b="1">
                <a:solidFill>
                  <a:srgbClr val="FFFFFF"/>
                </a:solidFill>
              </a:rPr>
              <a:t>au Féminin</a:t>
            </a:r>
          </a:p>
        </p:txBody>
      </p:sp>
      <p:sp>
        <p:nvSpPr>
          <p:cNvPr id="70" name="Shape 70"/>
          <p:cNvSpPr txBox="1">
            <a:spLocks noChangeArrowheads="1"/>
          </p:cNvSpPr>
          <p:nvPr/>
        </p:nvSpPr>
        <p:spPr bwMode="auto">
          <a:xfrm rot="794087">
            <a:off x="3019425" y="61913"/>
            <a:ext cx="1201738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La Semaine</a:t>
            </a:r>
          </a:p>
          <a:p>
            <a:r>
              <a:rPr lang="fr-FR" b="1">
                <a:solidFill>
                  <a:srgbClr val="FFFFFF"/>
                </a:solidFill>
              </a:rPr>
              <a:t>de la Santé</a:t>
            </a:r>
          </a:p>
        </p:txBody>
      </p:sp>
      <p:sp>
        <p:nvSpPr>
          <p:cNvPr id="71" name="Shape 71"/>
          <p:cNvSpPr txBox="1">
            <a:spLocks noChangeArrowheads="1"/>
          </p:cNvSpPr>
          <p:nvPr/>
        </p:nvSpPr>
        <p:spPr bwMode="auto">
          <a:xfrm rot="762246">
            <a:off x="5224463" y="61913"/>
            <a:ext cx="120173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La Semaine</a:t>
            </a:r>
          </a:p>
          <a:p>
            <a:r>
              <a:rPr lang="fr-FR" b="1">
                <a:solidFill>
                  <a:srgbClr val="FFFFFF"/>
                </a:solidFill>
              </a:rPr>
              <a:t>des Seniors</a:t>
            </a:r>
          </a:p>
        </p:txBody>
      </p:sp>
      <p:sp>
        <p:nvSpPr>
          <p:cNvPr id="72" name="Shape 72"/>
          <p:cNvSpPr txBox="1">
            <a:spLocks noChangeArrowheads="1"/>
          </p:cNvSpPr>
          <p:nvPr/>
        </p:nvSpPr>
        <p:spPr bwMode="auto">
          <a:xfrm rot="883984">
            <a:off x="7350125" y="82550"/>
            <a:ext cx="1335088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La Semaine</a:t>
            </a:r>
          </a:p>
          <a:p>
            <a:r>
              <a:rPr lang="fr-FR" b="1">
                <a:solidFill>
                  <a:srgbClr val="FFFFFF"/>
                </a:solidFill>
              </a:rPr>
              <a:t>du Handicap</a:t>
            </a:r>
          </a:p>
        </p:txBody>
      </p:sp>
      <p:sp>
        <p:nvSpPr>
          <p:cNvPr id="73" name="Shape 73"/>
          <p:cNvSpPr>
            <a:spLocks noChangeArrowheads="1"/>
          </p:cNvSpPr>
          <p:nvPr/>
        </p:nvSpPr>
        <p:spPr bwMode="auto">
          <a:xfrm rot="143574">
            <a:off x="4962525" y="455613"/>
            <a:ext cx="1646238" cy="360362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74" name="Shape 74"/>
          <p:cNvSpPr>
            <a:spLocks noChangeArrowheads="1"/>
          </p:cNvSpPr>
          <p:nvPr/>
        </p:nvSpPr>
        <p:spPr bwMode="auto">
          <a:xfrm rot="-1254">
            <a:off x="2736850" y="455613"/>
            <a:ext cx="1646238" cy="360362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75" name="Shape 75"/>
          <p:cNvSpPr>
            <a:spLocks noChangeArrowheads="1"/>
          </p:cNvSpPr>
          <p:nvPr/>
        </p:nvSpPr>
        <p:spPr bwMode="auto">
          <a:xfrm rot="139165">
            <a:off x="7113588" y="455613"/>
            <a:ext cx="1646237" cy="360362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76" name="Shape 76"/>
          <p:cNvSpPr>
            <a:spLocks noChangeArrowheads="1"/>
          </p:cNvSpPr>
          <p:nvPr/>
        </p:nvSpPr>
        <p:spPr bwMode="auto">
          <a:xfrm rot="143574">
            <a:off x="414338" y="434975"/>
            <a:ext cx="1646237" cy="360363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77" name="Shape 77"/>
          <p:cNvSpPr>
            <a:spLocks noChangeArrowheads="1"/>
          </p:cNvSpPr>
          <p:nvPr/>
        </p:nvSpPr>
        <p:spPr bwMode="auto">
          <a:xfrm>
            <a:off x="417513" y="998538"/>
            <a:ext cx="1582737" cy="1849437"/>
          </a:xfrm>
          <a:prstGeom prst="rect">
            <a:avLst/>
          </a:prstGeom>
          <a:solidFill>
            <a:srgbClr val="00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78" name="Shape 78"/>
          <p:cNvSpPr>
            <a:spLocks noChangeArrowheads="1"/>
          </p:cNvSpPr>
          <p:nvPr/>
        </p:nvSpPr>
        <p:spPr bwMode="auto">
          <a:xfrm>
            <a:off x="7113588" y="971550"/>
            <a:ext cx="1582737" cy="1847850"/>
          </a:xfrm>
          <a:prstGeom prst="rect">
            <a:avLst/>
          </a:prstGeom>
          <a:solidFill>
            <a:srgbClr val="00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79" name="Shape 79"/>
          <p:cNvSpPr>
            <a:spLocks noChangeArrowheads="1"/>
          </p:cNvSpPr>
          <p:nvPr/>
        </p:nvSpPr>
        <p:spPr bwMode="auto">
          <a:xfrm>
            <a:off x="4946650" y="998538"/>
            <a:ext cx="1582738" cy="1849437"/>
          </a:xfrm>
          <a:prstGeom prst="rect">
            <a:avLst/>
          </a:prstGeom>
          <a:solidFill>
            <a:srgbClr val="00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80" name="Shape 80"/>
          <p:cNvSpPr>
            <a:spLocks noChangeArrowheads="1"/>
          </p:cNvSpPr>
          <p:nvPr/>
        </p:nvSpPr>
        <p:spPr bwMode="auto">
          <a:xfrm>
            <a:off x="2730500" y="1004888"/>
            <a:ext cx="1584325" cy="1849437"/>
          </a:xfrm>
          <a:prstGeom prst="rect">
            <a:avLst/>
          </a:prstGeom>
          <a:solidFill>
            <a:srgbClr val="00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pic>
        <p:nvPicPr>
          <p:cNvPr id="81" name="Shape 81"/>
          <p:cNvPicPr preferRelativeResize="0">
            <a:picLocks noChangeAspect="1" noChangeArrowheads="1"/>
          </p:cNvPicPr>
          <p:nvPr/>
        </p:nvPicPr>
        <p:blipFill>
          <a:blip r:embed="rId3"/>
          <a:srcRect l="1868" r="1868"/>
          <a:stretch>
            <a:fillRect/>
          </a:stretch>
        </p:blipFill>
        <p:spPr bwMode="auto">
          <a:xfrm>
            <a:off x="7113588" y="1370013"/>
            <a:ext cx="1582737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Shape 82"/>
          <p:cNvPicPr preferRelativeResize="0">
            <a:picLocks noChangeAspect="1" noChangeArrowheads="1"/>
          </p:cNvPicPr>
          <p:nvPr/>
        </p:nvPicPr>
        <p:blipFill>
          <a:blip r:embed="rId4"/>
          <a:srcRect l="238" r="227"/>
          <a:stretch>
            <a:fillRect/>
          </a:stretch>
        </p:blipFill>
        <p:spPr bwMode="auto">
          <a:xfrm>
            <a:off x="4946650" y="1374775"/>
            <a:ext cx="1582738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Shape 83"/>
          <p:cNvSpPr txBox="1">
            <a:spLocks noChangeArrowheads="1"/>
          </p:cNvSpPr>
          <p:nvPr/>
        </p:nvSpPr>
        <p:spPr bwMode="auto">
          <a:xfrm>
            <a:off x="414338" y="2941638"/>
            <a:ext cx="19145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En club …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Dans le cadre de</a:t>
            </a: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la journée internationale de</a:t>
            </a: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la femme du 8 mars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Du 5 au 13 mars 2016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France entière</a:t>
            </a:r>
          </a:p>
        </p:txBody>
      </p:sp>
      <p:sp>
        <p:nvSpPr>
          <p:cNvPr id="84" name="Shape 84"/>
          <p:cNvSpPr txBox="1">
            <a:spLocks noChangeArrowheads="1"/>
          </p:cNvSpPr>
          <p:nvPr/>
        </p:nvSpPr>
        <p:spPr bwMode="auto">
          <a:xfrm>
            <a:off x="2700338" y="2971800"/>
            <a:ext cx="1912937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Dans les hôpitaux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Du 4 au 12 juin 2016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France entière</a:t>
            </a:r>
          </a:p>
        </p:txBody>
      </p:sp>
      <p:sp>
        <p:nvSpPr>
          <p:cNvPr id="85" name="Shape 85"/>
          <p:cNvSpPr txBox="1">
            <a:spLocks noChangeArrowheads="1"/>
          </p:cNvSpPr>
          <p:nvPr/>
        </p:nvSpPr>
        <p:spPr bwMode="auto">
          <a:xfrm>
            <a:off x="4946650" y="2890838"/>
            <a:ext cx="1914525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En club ou dans les</a:t>
            </a: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maisons de retraite…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Dans le cadre de la</a:t>
            </a: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Semaine Bleue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Du 8 au 16 octobre 2016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France entière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86" name="Shape 86"/>
          <p:cNvSpPr txBox="1">
            <a:spLocks noChangeArrowheads="1"/>
          </p:cNvSpPr>
          <p:nvPr/>
        </p:nvSpPr>
        <p:spPr bwMode="auto">
          <a:xfrm>
            <a:off x="7113588" y="2941638"/>
            <a:ext cx="1914525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En club...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Dans le cadre de la</a:t>
            </a: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Semaine Nationale du</a:t>
            </a: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Handicap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Du 19 au 27 novembre 2016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France entière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87" name="Shape 87"/>
          <p:cNvSpPr>
            <a:spLocks noChangeArrowheads="1"/>
          </p:cNvSpPr>
          <p:nvPr/>
        </p:nvSpPr>
        <p:spPr bwMode="auto">
          <a:xfrm>
            <a:off x="998538" y="4473575"/>
            <a:ext cx="477837" cy="604838"/>
          </a:xfrm>
          <a:prstGeom prst="upArrow">
            <a:avLst>
              <a:gd name="adj1" fmla="val 50000"/>
              <a:gd name="adj2" fmla="val 31650"/>
            </a:avLst>
          </a:prstGeom>
          <a:solidFill>
            <a:schemeClr val="tx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88" name="Shape 88"/>
          <p:cNvSpPr>
            <a:spLocks noChangeArrowheads="1"/>
          </p:cNvSpPr>
          <p:nvPr/>
        </p:nvSpPr>
        <p:spPr bwMode="auto">
          <a:xfrm>
            <a:off x="417513" y="1004888"/>
            <a:ext cx="1582737" cy="184943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pic>
        <p:nvPicPr>
          <p:cNvPr id="89" name="Shape 89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30500" y="1385888"/>
            <a:ext cx="1584325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" name="Shape 90"/>
          <p:cNvPicPr preferRelativeResize="0"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7513" y="1346200"/>
            <a:ext cx="1582737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1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1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100"/>
                            </p:stCondLst>
                            <p:childTnLst>
                              <p:par>
                                <p:cTn id="5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1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2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7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ChangeArrowheads="1"/>
          </p:cNvSpPr>
          <p:nvPr/>
        </p:nvSpPr>
        <p:spPr bwMode="auto">
          <a:xfrm>
            <a:off x="676275" y="517525"/>
            <a:ext cx="4021138" cy="68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4800">
                <a:solidFill>
                  <a:srgbClr val="FFFFFF"/>
                </a:solidFill>
              </a:rPr>
              <a:t>3 Objectifs</a:t>
            </a:r>
          </a:p>
        </p:txBody>
      </p:sp>
      <p:cxnSp>
        <p:nvCxnSpPr>
          <p:cNvPr id="96" name="Shape 96"/>
          <p:cNvCxnSpPr>
            <a:cxnSpLocks noChangeShapeType="1"/>
          </p:cNvCxnSpPr>
          <p:nvPr/>
        </p:nvCxnSpPr>
        <p:spPr bwMode="auto">
          <a:xfrm rot="10800000" flipH="1">
            <a:off x="0" y="1373188"/>
            <a:ext cx="3654425" cy="7937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97" name="Shape 97"/>
          <p:cNvSpPr>
            <a:spLocks noChangeArrowheads="1"/>
          </p:cNvSpPr>
          <p:nvPr/>
        </p:nvSpPr>
        <p:spPr bwMode="auto">
          <a:xfrm>
            <a:off x="0" y="2555875"/>
            <a:ext cx="590550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98" name="Shape 98"/>
          <p:cNvSpPr>
            <a:spLocks noChangeArrowheads="1"/>
          </p:cNvSpPr>
          <p:nvPr/>
        </p:nvSpPr>
        <p:spPr bwMode="auto">
          <a:xfrm>
            <a:off x="0" y="3346450"/>
            <a:ext cx="590550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99" name="Shape 99"/>
          <p:cNvSpPr>
            <a:spLocks noChangeArrowheads="1"/>
          </p:cNvSpPr>
          <p:nvPr/>
        </p:nvSpPr>
        <p:spPr bwMode="auto">
          <a:xfrm>
            <a:off x="977900" y="3978275"/>
            <a:ext cx="1409700" cy="647700"/>
          </a:xfrm>
          <a:prstGeom prst="rightArrow">
            <a:avLst>
              <a:gd name="adj1" fmla="val 50000"/>
              <a:gd name="adj2" fmla="val 49968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00" name="Shape 100"/>
          <p:cNvSpPr txBox="1">
            <a:spLocks noChangeArrowheads="1"/>
          </p:cNvSpPr>
          <p:nvPr/>
        </p:nvSpPr>
        <p:spPr bwMode="auto">
          <a:xfrm>
            <a:off x="2532063" y="3978275"/>
            <a:ext cx="5899150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3000" b="1">
                <a:solidFill>
                  <a:srgbClr val="FFFFFF"/>
                </a:solidFill>
              </a:rPr>
              <a:t>Augmenter</a:t>
            </a:r>
            <a:r>
              <a:rPr lang="fr-FR" sz="1800">
                <a:solidFill>
                  <a:srgbClr val="FFFFFF"/>
                </a:solidFill>
              </a:rPr>
              <a:t> le nombre de joueuses en France</a:t>
            </a:r>
          </a:p>
        </p:txBody>
      </p:sp>
      <p:sp>
        <p:nvSpPr>
          <p:cNvPr id="101" name="Shape 101"/>
          <p:cNvSpPr txBox="1">
            <a:spLocks noChangeArrowheads="1"/>
          </p:cNvSpPr>
          <p:nvPr/>
        </p:nvSpPr>
        <p:spPr bwMode="auto">
          <a:xfrm>
            <a:off x="714375" y="2398713"/>
            <a:ext cx="70643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3000" b="1">
                <a:solidFill>
                  <a:srgbClr val="FFFFFF"/>
                </a:solidFill>
              </a:rPr>
              <a:t>Créer</a:t>
            </a:r>
            <a:r>
              <a:rPr lang="fr-FR" sz="1800">
                <a:solidFill>
                  <a:srgbClr val="FFFFFF"/>
                </a:solidFill>
              </a:rPr>
              <a:t> un élan d’ouverture des clubs d’Échecs vers l’extérieur</a:t>
            </a:r>
          </a:p>
        </p:txBody>
      </p:sp>
      <p:sp>
        <p:nvSpPr>
          <p:cNvPr id="102" name="Shape 102"/>
          <p:cNvSpPr txBox="1">
            <a:spLocks noChangeArrowheads="1"/>
          </p:cNvSpPr>
          <p:nvPr/>
        </p:nvSpPr>
        <p:spPr bwMode="auto">
          <a:xfrm>
            <a:off x="676275" y="3206750"/>
            <a:ext cx="76977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3000" b="1">
                <a:solidFill>
                  <a:srgbClr val="FFFFFF"/>
                </a:solidFill>
              </a:rPr>
              <a:t>Sensibiliser</a:t>
            </a:r>
            <a:r>
              <a:rPr lang="fr-FR" sz="1800">
                <a:solidFill>
                  <a:srgbClr val="FFFFFF"/>
                </a:solidFill>
              </a:rPr>
              <a:t> de nouveaux publics au Jeu d’Échecs</a:t>
            </a:r>
          </a:p>
          <a:p>
            <a:endParaRPr lang="fr-FR"/>
          </a:p>
        </p:txBody>
      </p:sp>
      <p:sp>
        <p:nvSpPr>
          <p:cNvPr id="103" name="Shape 103"/>
          <p:cNvSpPr>
            <a:spLocks noChangeArrowheads="1"/>
          </p:cNvSpPr>
          <p:nvPr/>
        </p:nvSpPr>
        <p:spPr bwMode="auto">
          <a:xfrm>
            <a:off x="0" y="1765300"/>
            <a:ext cx="590550" cy="3667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04" name="Shape 104"/>
          <p:cNvSpPr txBox="1">
            <a:spLocks noChangeArrowheads="1"/>
          </p:cNvSpPr>
          <p:nvPr/>
        </p:nvSpPr>
        <p:spPr bwMode="auto">
          <a:xfrm>
            <a:off x="714375" y="1609725"/>
            <a:ext cx="70643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37000"/>
              <a:buFont typeface="Arial" charset="0"/>
              <a:buNone/>
            </a:pPr>
            <a:r>
              <a:rPr lang="fr-FR" sz="3000" b="1">
                <a:solidFill>
                  <a:srgbClr val="FFFFFF"/>
                </a:solidFill>
              </a:rPr>
              <a:t>Dynamiser</a:t>
            </a:r>
            <a:r>
              <a:rPr lang="fr-FR" sz="1800">
                <a:solidFill>
                  <a:srgbClr val="FFFFFF"/>
                </a:solidFill>
              </a:rPr>
              <a:t> la vie des clubs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2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2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ChangeArrowheads="1"/>
          </p:cNvSpPr>
          <p:nvPr/>
        </p:nvSpPr>
        <p:spPr bwMode="auto">
          <a:xfrm>
            <a:off x="1090613" y="265113"/>
            <a:ext cx="66182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2400" b="1">
                <a:solidFill>
                  <a:srgbClr val="FFFFFF"/>
                </a:solidFill>
                <a:latin typeface="Arial Black" pitchFamily="34" charset="0"/>
                <a:sym typeface="Arial Black" pitchFamily="34" charset="0"/>
              </a:rPr>
              <a:t>LE JEU D’ÉCHECS DANS LA SOCIÉTÉ</a:t>
            </a:r>
          </a:p>
        </p:txBody>
      </p:sp>
      <p:sp>
        <p:nvSpPr>
          <p:cNvPr id="110" name="Shape 110"/>
          <p:cNvSpPr/>
          <p:nvPr/>
        </p:nvSpPr>
        <p:spPr>
          <a:xfrm>
            <a:off x="2020888" y="2719388"/>
            <a:ext cx="5102225" cy="1216025"/>
          </a:xfrm>
          <a:prstGeom prst="frame">
            <a:avLst>
              <a:gd name="adj1" fmla="val 125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 Fédération Française des Échecs propose donc la mise en place d’une synergie vertueuse où convergent ces deux besoins</a:t>
            </a:r>
          </a:p>
        </p:txBody>
      </p:sp>
      <p:sp>
        <p:nvSpPr>
          <p:cNvPr id="111" name="Shape 111"/>
          <p:cNvSpPr txBox="1">
            <a:spLocks noChangeArrowheads="1"/>
          </p:cNvSpPr>
          <p:nvPr/>
        </p:nvSpPr>
        <p:spPr bwMode="auto">
          <a:xfrm>
            <a:off x="2438400" y="1193800"/>
            <a:ext cx="15748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just"/>
            <a:r>
              <a:rPr lang="fr-FR" sz="1100">
                <a:solidFill>
                  <a:srgbClr val="FFFFFF"/>
                </a:solidFill>
              </a:rPr>
              <a:t>Une activité ludique et sportive qui vise à se développer en</a:t>
            </a:r>
          </a:p>
          <a:p>
            <a:pPr algn="just"/>
            <a:r>
              <a:rPr lang="fr-FR" sz="1100">
                <a:solidFill>
                  <a:srgbClr val="FFFFFF"/>
                </a:solidFill>
              </a:rPr>
              <a:t>harmonie avec son</a:t>
            </a:r>
          </a:p>
          <a:p>
            <a:pPr algn="just"/>
            <a:r>
              <a:rPr lang="fr-FR" sz="1100">
                <a:solidFill>
                  <a:srgbClr val="FFFFFF"/>
                </a:solidFill>
              </a:rPr>
              <a:t>environnement</a:t>
            </a:r>
          </a:p>
        </p:txBody>
      </p:sp>
      <p:sp>
        <p:nvSpPr>
          <p:cNvPr id="112" name="Shape 112"/>
          <p:cNvSpPr txBox="1">
            <a:spLocks noChangeArrowheads="1"/>
          </p:cNvSpPr>
          <p:nvPr/>
        </p:nvSpPr>
        <p:spPr bwMode="auto">
          <a:xfrm>
            <a:off x="5000625" y="1128713"/>
            <a:ext cx="1884363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just"/>
            <a:r>
              <a:rPr lang="fr-FR" sz="1100">
                <a:solidFill>
                  <a:srgbClr val="FFFFFF"/>
                </a:solidFill>
              </a:rPr>
              <a:t>Une société en quête de repères, qui doit offrir des outils structurants à ses publics en difficulté ou fragilisés</a:t>
            </a:r>
          </a:p>
        </p:txBody>
      </p:sp>
      <p:sp>
        <p:nvSpPr>
          <p:cNvPr id="113" name="Shape 113"/>
          <p:cNvSpPr>
            <a:spLocks/>
          </p:cNvSpPr>
          <p:nvPr/>
        </p:nvSpPr>
        <p:spPr bwMode="auto">
          <a:xfrm>
            <a:off x="3825875" y="1128713"/>
            <a:ext cx="187325" cy="1114425"/>
          </a:xfrm>
          <a:prstGeom prst="rightBracket">
            <a:avLst>
              <a:gd name="adj" fmla="val 8318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14" name="Shape 114"/>
          <p:cNvSpPr>
            <a:spLocks/>
          </p:cNvSpPr>
          <p:nvPr/>
        </p:nvSpPr>
        <p:spPr bwMode="auto">
          <a:xfrm>
            <a:off x="2401888" y="1128713"/>
            <a:ext cx="158750" cy="1116012"/>
          </a:xfrm>
          <a:prstGeom prst="leftBracket">
            <a:avLst>
              <a:gd name="adj" fmla="val 8332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15" name="Shape 115"/>
          <p:cNvSpPr>
            <a:spLocks/>
          </p:cNvSpPr>
          <p:nvPr/>
        </p:nvSpPr>
        <p:spPr bwMode="auto">
          <a:xfrm>
            <a:off x="6697663" y="1128713"/>
            <a:ext cx="187325" cy="1114425"/>
          </a:xfrm>
          <a:prstGeom prst="rightBracket">
            <a:avLst>
              <a:gd name="adj" fmla="val 8318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16" name="Shape 116"/>
          <p:cNvSpPr>
            <a:spLocks/>
          </p:cNvSpPr>
          <p:nvPr/>
        </p:nvSpPr>
        <p:spPr bwMode="auto">
          <a:xfrm>
            <a:off x="4943475" y="1128713"/>
            <a:ext cx="157163" cy="1114425"/>
          </a:xfrm>
          <a:prstGeom prst="leftBracket">
            <a:avLst>
              <a:gd name="adj" fmla="val 8404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cxnSp>
        <p:nvCxnSpPr>
          <p:cNvPr id="117" name="Shape 117"/>
          <p:cNvCxnSpPr>
            <a:cxnSpLocks noChangeShapeType="1"/>
            <a:stCxn id="116" idx="1"/>
            <a:endCxn id="110" idx="0"/>
          </p:cNvCxnSpPr>
          <p:nvPr/>
        </p:nvCxnSpPr>
        <p:spPr bwMode="auto">
          <a:xfrm flipH="1">
            <a:off x="4572000" y="1685925"/>
            <a:ext cx="371475" cy="1033463"/>
          </a:xfrm>
          <a:prstGeom prst="bentConnector2">
            <a:avLst/>
          </a:prstGeom>
          <a:noFill/>
          <a:ln w="9525">
            <a:solidFill>
              <a:schemeClr val="bg2"/>
            </a:solidFill>
            <a:round/>
            <a:headEnd type="none" w="lg" len="lg"/>
            <a:tailEnd type="none" w="lg" len="lg"/>
          </a:ln>
        </p:spPr>
      </p:cxnSp>
      <p:cxnSp>
        <p:nvCxnSpPr>
          <p:cNvPr id="118" name="Shape 118"/>
          <p:cNvCxnSpPr>
            <a:cxnSpLocks noChangeShapeType="1"/>
          </p:cNvCxnSpPr>
          <p:nvPr/>
        </p:nvCxnSpPr>
        <p:spPr bwMode="auto">
          <a:xfrm rot="16200000" flipH="1">
            <a:off x="3717132" y="1996281"/>
            <a:ext cx="1003300" cy="411163"/>
          </a:xfrm>
          <a:prstGeom prst="bentConnector3">
            <a:avLst>
              <a:gd name="adj1" fmla="val -356"/>
            </a:avLst>
          </a:prstGeom>
          <a:noFill/>
          <a:ln w="9525">
            <a:solidFill>
              <a:schemeClr val="bg2"/>
            </a:solidFill>
            <a:round/>
            <a:headEnd type="none" w="lg" len="lg"/>
            <a:tailEnd type="none" w="lg" len="lg"/>
          </a:ln>
        </p:spPr>
      </p:cxnSp>
      <p:sp>
        <p:nvSpPr>
          <p:cNvPr id="119" name="Shape 119"/>
          <p:cNvSpPr txBox="1">
            <a:spLocks noChangeArrowheads="1"/>
          </p:cNvSpPr>
          <p:nvPr/>
        </p:nvSpPr>
        <p:spPr bwMode="auto">
          <a:xfrm>
            <a:off x="2657475" y="4041775"/>
            <a:ext cx="66833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  <a:latin typeface="Arial Black" pitchFamily="34" charset="0"/>
                <a:sym typeface="Arial Black" pitchFamily="34" charset="0"/>
              </a:rPr>
              <a:t>FFE</a:t>
            </a:r>
          </a:p>
        </p:txBody>
      </p:sp>
      <p:sp>
        <p:nvSpPr>
          <p:cNvPr id="120" name="Shape 120"/>
          <p:cNvSpPr>
            <a:spLocks noChangeArrowheads="1"/>
          </p:cNvSpPr>
          <p:nvPr/>
        </p:nvSpPr>
        <p:spPr bwMode="auto">
          <a:xfrm>
            <a:off x="3397250" y="4132263"/>
            <a:ext cx="460375" cy="223837"/>
          </a:xfrm>
          <a:prstGeom prst="rightArrow">
            <a:avLst>
              <a:gd name="adj1" fmla="val 50000"/>
              <a:gd name="adj2" fmla="val 49781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21" name="Shape 121"/>
          <p:cNvSpPr txBox="1">
            <a:spLocks noChangeArrowheads="1"/>
          </p:cNvSpPr>
          <p:nvPr/>
        </p:nvSpPr>
        <p:spPr bwMode="auto">
          <a:xfrm>
            <a:off x="4024313" y="4041775"/>
            <a:ext cx="30638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développement du Jeu d’Échecs</a:t>
            </a:r>
          </a:p>
        </p:txBody>
      </p:sp>
      <p:sp>
        <p:nvSpPr>
          <p:cNvPr id="122" name="Shape 122"/>
          <p:cNvSpPr txBox="1">
            <a:spLocks noChangeArrowheads="1"/>
          </p:cNvSpPr>
          <p:nvPr/>
        </p:nvSpPr>
        <p:spPr bwMode="auto">
          <a:xfrm>
            <a:off x="1720850" y="4481513"/>
            <a:ext cx="16764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  <a:latin typeface="Arial Black" pitchFamily="34" charset="0"/>
                <a:sym typeface="Arial Black" pitchFamily="34" charset="0"/>
              </a:rPr>
              <a:t>Société civile</a:t>
            </a:r>
          </a:p>
        </p:txBody>
      </p:sp>
      <p:sp>
        <p:nvSpPr>
          <p:cNvPr id="123" name="Shape 123"/>
          <p:cNvSpPr>
            <a:spLocks noChangeArrowheads="1"/>
          </p:cNvSpPr>
          <p:nvPr/>
        </p:nvSpPr>
        <p:spPr bwMode="auto">
          <a:xfrm>
            <a:off x="3433763" y="4572000"/>
            <a:ext cx="460375" cy="222250"/>
          </a:xfrm>
          <a:prstGeom prst="rightArrow">
            <a:avLst>
              <a:gd name="adj1" fmla="val 50000"/>
              <a:gd name="adj2" fmla="val 50136"/>
            </a:avLst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24" name="Shape 124"/>
          <p:cNvSpPr txBox="1">
            <a:spLocks noChangeArrowheads="1"/>
          </p:cNvSpPr>
          <p:nvPr/>
        </p:nvSpPr>
        <p:spPr bwMode="auto">
          <a:xfrm>
            <a:off x="4059238" y="4481513"/>
            <a:ext cx="37338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utilisation d’un nouvel outil structurant</a:t>
            </a:r>
          </a:p>
        </p:txBody>
      </p:sp>
      <p:sp>
        <p:nvSpPr>
          <p:cNvPr id="22546" name="Shape 125"/>
          <p:cNvSpPr>
            <a:spLocks/>
          </p:cNvSpPr>
          <p:nvPr/>
        </p:nvSpPr>
        <p:spPr bwMode="auto">
          <a:xfrm rot="5400000">
            <a:off x="3085306" y="107157"/>
            <a:ext cx="244475" cy="1611312"/>
          </a:xfrm>
          <a:prstGeom prst="leftBrace">
            <a:avLst>
              <a:gd name="adj1" fmla="val 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2547" name="Shape 126"/>
          <p:cNvSpPr>
            <a:spLocks/>
          </p:cNvSpPr>
          <p:nvPr/>
        </p:nvSpPr>
        <p:spPr bwMode="auto">
          <a:xfrm rot="5400000">
            <a:off x="5791200" y="-100012"/>
            <a:ext cx="244475" cy="1943100"/>
          </a:xfrm>
          <a:prstGeom prst="leftBrace">
            <a:avLst>
              <a:gd name="adj1" fmla="val 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cxnSp>
        <p:nvCxnSpPr>
          <p:cNvPr id="127" name="Shape 127"/>
          <p:cNvCxnSpPr>
            <a:cxnSpLocks noChangeShapeType="1"/>
          </p:cNvCxnSpPr>
          <p:nvPr/>
        </p:nvCxnSpPr>
        <p:spPr bwMode="auto">
          <a:xfrm>
            <a:off x="4424363" y="2279650"/>
            <a:ext cx="0" cy="439738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  <p:cxnSp>
        <p:nvCxnSpPr>
          <p:cNvPr id="128" name="Shape 128"/>
          <p:cNvCxnSpPr>
            <a:cxnSpLocks noChangeShapeType="1"/>
            <a:endCxn id="110" idx="0"/>
          </p:cNvCxnSpPr>
          <p:nvPr/>
        </p:nvCxnSpPr>
        <p:spPr bwMode="auto">
          <a:xfrm flipH="1">
            <a:off x="4572000" y="2330450"/>
            <a:ext cx="3175" cy="388938"/>
          </a:xfrm>
          <a:prstGeom prst="straightConnector1">
            <a:avLst/>
          </a:prstGeom>
          <a:noFill/>
          <a:ln w="9525">
            <a:solidFill>
              <a:schemeClr val="bg2"/>
            </a:solidFill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100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1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49" dur="11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200"/>
                            </p:stCondLst>
                            <p:childTnLst>
                              <p:par>
                                <p:cTn id="5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2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500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17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2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ChangeArrowheads="1"/>
          </p:cNvSpPr>
          <p:nvPr/>
        </p:nvSpPr>
        <p:spPr bwMode="auto">
          <a:xfrm>
            <a:off x="1871663" y="636588"/>
            <a:ext cx="7135812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>
                <a:solidFill>
                  <a:srgbClr val="FFFFFF"/>
                </a:solidFill>
              </a:rPr>
              <a:t>Du samedi 5 au dimanche 13 mars 2016</a:t>
            </a:r>
          </a:p>
        </p:txBody>
      </p:sp>
      <p:sp>
        <p:nvSpPr>
          <p:cNvPr id="134" name="Shape 134"/>
          <p:cNvSpPr>
            <a:spLocks noChangeArrowheads="1"/>
          </p:cNvSpPr>
          <p:nvPr/>
        </p:nvSpPr>
        <p:spPr bwMode="auto">
          <a:xfrm rot="5400000">
            <a:off x="2154237" y="1833563"/>
            <a:ext cx="157163" cy="115888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35" name="Shape 135"/>
          <p:cNvSpPr txBox="1">
            <a:spLocks noChangeArrowheads="1"/>
          </p:cNvSpPr>
          <p:nvPr/>
        </p:nvSpPr>
        <p:spPr bwMode="auto">
          <a:xfrm>
            <a:off x="2330450" y="1593850"/>
            <a:ext cx="67691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2400" b="1">
                <a:solidFill>
                  <a:srgbClr val="FFFFFF"/>
                </a:solidFill>
              </a:rPr>
              <a:t>Jouez le jeu, faites jouer les femmes !</a:t>
            </a:r>
          </a:p>
          <a:p>
            <a:r>
              <a:rPr lang="fr-FR" sz="1800">
                <a:solidFill>
                  <a:srgbClr val="FFFFFF"/>
                </a:solidFill>
              </a:rPr>
              <a:t>dans votre club et ville</a:t>
            </a:r>
          </a:p>
          <a:p>
            <a:endParaRPr lang="fr-FR" sz="1800">
              <a:solidFill>
                <a:srgbClr val="FFFFFF"/>
              </a:solidFill>
            </a:endParaRPr>
          </a:p>
          <a:p>
            <a:r>
              <a:rPr lang="fr-FR" sz="2400">
                <a:solidFill>
                  <a:srgbClr val="FFFFFF"/>
                </a:solidFill>
              </a:rPr>
              <a:t>[24% des licenciés de la FFE sont des femmes]</a:t>
            </a:r>
          </a:p>
        </p:txBody>
      </p:sp>
      <p:sp>
        <p:nvSpPr>
          <p:cNvPr id="136" name="Shape 136"/>
          <p:cNvSpPr txBox="1">
            <a:spLocks noChangeArrowheads="1"/>
          </p:cNvSpPr>
          <p:nvPr/>
        </p:nvSpPr>
        <p:spPr bwMode="auto">
          <a:xfrm>
            <a:off x="2444750" y="3857625"/>
            <a:ext cx="60721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1800">
                <a:solidFill>
                  <a:srgbClr val="FFFFFF"/>
                </a:solidFill>
              </a:rPr>
              <a:t>Au minimum, 1 journée d’animation pendant la semaine.</a:t>
            </a:r>
          </a:p>
        </p:txBody>
      </p:sp>
      <p:sp>
        <p:nvSpPr>
          <p:cNvPr id="137" name="Shape 137"/>
          <p:cNvSpPr>
            <a:spLocks noChangeArrowheads="1"/>
          </p:cNvSpPr>
          <p:nvPr/>
        </p:nvSpPr>
        <p:spPr bwMode="auto">
          <a:xfrm>
            <a:off x="2365375" y="3762375"/>
            <a:ext cx="6245225" cy="7413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4583" name="Shape 138"/>
          <p:cNvSpPr txBox="1">
            <a:spLocks noChangeArrowheads="1"/>
          </p:cNvSpPr>
          <p:nvPr/>
        </p:nvSpPr>
        <p:spPr bwMode="auto">
          <a:xfrm rot="794087">
            <a:off x="509588" y="290513"/>
            <a:ext cx="1201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La Semaine</a:t>
            </a:r>
          </a:p>
          <a:p>
            <a:r>
              <a:rPr lang="fr-FR" b="1">
                <a:solidFill>
                  <a:srgbClr val="FFFFFF"/>
                </a:solidFill>
              </a:rPr>
              <a:t>au Féminin</a:t>
            </a:r>
          </a:p>
        </p:txBody>
      </p:sp>
      <p:sp>
        <p:nvSpPr>
          <p:cNvPr id="24584" name="Shape 139"/>
          <p:cNvSpPr>
            <a:spLocks noChangeArrowheads="1"/>
          </p:cNvSpPr>
          <p:nvPr/>
        </p:nvSpPr>
        <p:spPr bwMode="auto">
          <a:xfrm rot="-1254">
            <a:off x="227013" y="684213"/>
            <a:ext cx="1644650" cy="360362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4585" name="Shape 140"/>
          <p:cNvSpPr>
            <a:spLocks noChangeArrowheads="1"/>
          </p:cNvSpPr>
          <p:nvPr/>
        </p:nvSpPr>
        <p:spPr bwMode="auto">
          <a:xfrm>
            <a:off x="220663" y="1233488"/>
            <a:ext cx="1582737" cy="184943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4586" name="Shape 141"/>
          <p:cNvSpPr txBox="1">
            <a:spLocks noChangeArrowheads="1"/>
          </p:cNvSpPr>
          <p:nvPr/>
        </p:nvSpPr>
        <p:spPr bwMode="auto">
          <a:xfrm>
            <a:off x="188913" y="3200400"/>
            <a:ext cx="19145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SzPct val="110000"/>
              <a:buFont typeface="Arial" charset="0"/>
              <a:buNone/>
            </a:pPr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En club …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>
              <a:buClr>
                <a:srgbClr val="000000"/>
              </a:buClr>
              <a:buSzPct val="110000"/>
              <a:buFont typeface="Arial" charset="0"/>
              <a:buNone/>
            </a:pPr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Dans le cadre de</a:t>
            </a:r>
          </a:p>
          <a:p>
            <a:pPr>
              <a:buClr>
                <a:srgbClr val="000000"/>
              </a:buClr>
              <a:buSzPct val="110000"/>
              <a:buFont typeface="Arial" charset="0"/>
              <a:buNone/>
            </a:pPr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la journée internationale de</a:t>
            </a:r>
          </a:p>
          <a:p>
            <a:pPr>
              <a:buClr>
                <a:srgbClr val="000000"/>
              </a:buClr>
              <a:buSzPct val="110000"/>
              <a:buFont typeface="Arial" charset="0"/>
              <a:buNone/>
            </a:pPr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la femme du 8 mars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>
              <a:buClr>
                <a:srgbClr val="000000"/>
              </a:buClr>
              <a:buSzPct val="110000"/>
              <a:buFont typeface="Arial" charset="0"/>
              <a:buNone/>
            </a:pPr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Du 5 au 13 mars 2016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>
              <a:buClr>
                <a:srgbClr val="000000"/>
              </a:buClr>
              <a:buSzPct val="110000"/>
              <a:buFont typeface="Arial" charset="0"/>
              <a:buNone/>
            </a:pPr>
            <a:r>
              <a:rPr lang="fr-FR" sz="10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rPr>
              <a:t>France entière</a:t>
            </a:r>
          </a:p>
          <a:p>
            <a:endParaRPr lang="fr-FR" sz="1000">
              <a:solidFill>
                <a:srgbClr val="FFFFF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pic>
        <p:nvPicPr>
          <p:cNvPr id="24587" name="Shape 14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663" y="1581150"/>
            <a:ext cx="1582737" cy="115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ChangeArrowheads="1"/>
          </p:cNvSpPr>
          <p:nvPr/>
        </p:nvSpPr>
        <p:spPr bwMode="auto">
          <a:xfrm>
            <a:off x="250825" y="303213"/>
            <a:ext cx="67691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b="1">
                <a:solidFill>
                  <a:srgbClr val="FFFFFF"/>
                </a:solidFill>
              </a:rPr>
              <a:t>5 idées d’animations</a:t>
            </a:r>
          </a:p>
        </p:txBody>
      </p:sp>
      <p:cxnSp>
        <p:nvCxnSpPr>
          <p:cNvPr id="148" name="Shape 148"/>
          <p:cNvCxnSpPr>
            <a:cxnSpLocks noChangeShapeType="1"/>
          </p:cNvCxnSpPr>
          <p:nvPr/>
        </p:nvCxnSpPr>
        <p:spPr bwMode="auto">
          <a:xfrm rot="10800000" flipH="1">
            <a:off x="0" y="1085850"/>
            <a:ext cx="7791450" cy="20638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49" name="Shape 149"/>
          <p:cNvSpPr txBox="1">
            <a:spLocks noChangeArrowheads="1"/>
          </p:cNvSpPr>
          <p:nvPr/>
        </p:nvSpPr>
        <p:spPr bwMode="auto">
          <a:xfrm>
            <a:off x="1025525" y="1127125"/>
            <a:ext cx="6551613" cy="111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b="1">
                <a:solidFill>
                  <a:srgbClr val="FFFFFF"/>
                </a:solidFill>
              </a:rPr>
              <a:t>« Jouez et gagnez »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>
                <a:solidFill>
                  <a:srgbClr val="FFFFFF"/>
                </a:solidFill>
              </a:rPr>
              <a:t>Organisez un tirage au sort dans votre club, ouvert aux femmes non licenciées,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>
                <a:solidFill>
                  <a:srgbClr val="FFFFFF"/>
                </a:solidFill>
              </a:rPr>
              <a:t>pour faire gagner des bons d’achat               nouvelles coordonnées de joueuses potentielles.</a:t>
            </a:r>
          </a:p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150" name="Shape 150"/>
          <p:cNvSpPr txBox="1">
            <a:spLocks noChangeArrowheads="1"/>
          </p:cNvSpPr>
          <p:nvPr/>
        </p:nvSpPr>
        <p:spPr bwMode="auto">
          <a:xfrm>
            <a:off x="1025525" y="2043113"/>
            <a:ext cx="6664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b="1">
                <a:solidFill>
                  <a:srgbClr val="FFFFFF"/>
                </a:solidFill>
              </a:rPr>
              <a:t>« Jouez en famille »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>
                <a:solidFill>
                  <a:srgbClr val="FFFFFF"/>
                </a:solidFill>
              </a:rPr>
              <a:t>Séance d’initiation pour les mamans et les sœurs des jeunes joueurs du club.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endParaRPr lang="fr-FR">
              <a:solidFill>
                <a:srgbClr val="FFFFFF"/>
              </a:solidFill>
            </a:endParaRPr>
          </a:p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151" name="Shape 151"/>
          <p:cNvSpPr txBox="1">
            <a:spLocks noChangeArrowheads="1"/>
          </p:cNvSpPr>
          <p:nvPr/>
        </p:nvSpPr>
        <p:spPr bwMode="auto">
          <a:xfrm>
            <a:off x="1025525" y="2738438"/>
            <a:ext cx="7199313" cy="973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b="1">
                <a:solidFill>
                  <a:srgbClr val="FFFFFF"/>
                </a:solidFill>
              </a:rPr>
              <a:t>« Paroles de joueuse »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>
                <a:solidFill>
                  <a:srgbClr val="FFFFFF"/>
                </a:solidFill>
              </a:rPr>
              <a:t>Mini-conférence proposée par une licenciée de votre club sur l’histoire du jeu d’Échecs,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>
                <a:solidFill>
                  <a:srgbClr val="FFFFFF"/>
                </a:solidFill>
              </a:rPr>
              <a:t>ses champion(ne)s, les anecdotes…</a:t>
            </a:r>
          </a:p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152" name="Shape 152"/>
          <p:cNvSpPr txBox="1">
            <a:spLocks noChangeArrowheads="1"/>
          </p:cNvSpPr>
          <p:nvPr/>
        </p:nvSpPr>
        <p:spPr bwMode="auto">
          <a:xfrm>
            <a:off x="1025525" y="3532188"/>
            <a:ext cx="73056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b="1">
                <a:solidFill>
                  <a:srgbClr val="FFFFFF"/>
                </a:solidFill>
              </a:rPr>
              <a:t>« Show sur l’échiquier »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>
                <a:solidFill>
                  <a:srgbClr val="FFFFFF"/>
                </a:solidFill>
              </a:rPr>
              <a:t> Votre champion local ou votre championne en simultanée à l’aveugle, face à une femme, licenciée ou non.</a:t>
            </a:r>
          </a:p>
          <a:p>
            <a:endParaRPr lang="fr-FR">
              <a:solidFill>
                <a:srgbClr val="FFFFFF"/>
              </a:solidFill>
            </a:endParaRPr>
          </a:p>
        </p:txBody>
      </p:sp>
      <p:sp>
        <p:nvSpPr>
          <p:cNvPr id="153" name="Shape 153"/>
          <p:cNvSpPr txBox="1">
            <a:spLocks noChangeArrowheads="1"/>
          </p:cNvSpPr>
          <p:nvPr/>
        </p:nvSpPr>
        <p:spPr bwMode="auto">
          <a:xfrm>
            <a:off x="1093788" y="4271963"/>
            <a:ext cx="6810375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 b="1">
                <a:solidFill>
                  <a:srgbClr val="FFFFFF"/>
                </a:solidFill>
              </a:rPr>
              <a:t>« La vie en rose »</a:t>
            </a:r>
          </a:p>
          <a:p>
            <a:pPr>
              <a:buClr>
                <a:srgbClr val="000000"/>
              </a:buClr>
              <a:buFont typeface="Arial" charset="0"/>
              <a:buNone/>
            </a:pPr>
            <a:r>
              <a:rPr lang="fr-FR">
                <a:solidFill>
                  <a:srgbClr val="FFFFFF"/>
                </a:solidFill>
              </a:rPr>
              <a:t>Une fleur offerte à chaque visiteuse non licenciée (et licenciée !) </a:t>
            </a:r>
          </a:p>
          <a:p>
            <a:endParaRPr lang="fr-FR">
              <a:solidFill>
                <a:srgbClr val="FFFFFF"/>
              </a:solidFill>
            </a:endParaRPr>
          </a:p>
        </p:txBody>
      </p:sp>
      <p:cxnSp>
        <p:nvCxnSpPr>
          <p:cNvPr id="26633" name="Shape 154"/>
          <p:cNvCxnSpPr>
            <a:cxnSpLocks noChangeShapeType="1"/>
          </p:cNvCxnSpPr>
          <p:nvPr/>
        </p:nvCxnSpPr>
        <p:spPr bwMode="auto">
          <a:xfrm flipH="1">
            <a:off x="611188" y="1141413"/>
            <a:ext cx="1587" cy="3649662"/>
          </a:xfrm>
          <a:prstGeom prst="straightConnector1">
            <a:avLst/>
          </a:prstGeom>
          <a:noFill/>
          <a:ln w="2857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55" name="Shape 155"/>
          <p:cNvSpPr>
            <a:spLocks noChangeArrowheads="1"/>
          </p:cNvSpPr>
          <p:nvPr/>
        </p:nvSpPr>
        <p:spPr bwMode="auto">
          <a:xfrm>
            <a:off x="403225" y="1233488"/>
            <a:ext cx="417513" cy="3952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56" name="Shape 156"/>
          <p:cNvSpPr>
            <a:spLocks noChangeArrowheads="1"/>
          </p:cNvSpPr>
          <p:nvPr/>
        </p:nvSpPr>
        <p:spPr bwMode="auto">
          <a:xfrm>
            <a:off x="403225" y="2089150"/>
            <a:ext cx="417513" cy="39528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57" name="Shape 157"/>
          <p:cNvSpPr>
            <a:spLocks noChangeArrowheads="1"/>
          </p:cNvSpPr>
          <p:nvPr/>
        </p:nvSpPr>
        <p:spPr bwMode="auto">
          <a:xfrm>
            <a:off x="403225" y="2862263"/>
            <a:ext cx="417513" cy="3952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58" name="Shape 158"/>
          <p:cNvSpPr>
            <a:spLocks noChangeArrowheads="1"/>
          </p:cNvSpPr>
          <p:nvPr/>
        </p:nvSpPr>
        <p:spPr bwMode="auto">
          <a:xfrm>
            <a:off x="403225" y="3633788"/>
            <a:ext cx="417513" cy="396875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59" name="Shape 159"/>
          <p:cNvSpPr>
            <a:spLocks noChangeArrowheads="1"/>
          </p:cNvSpPr>
          <p:nvPr/>
        </p:nvSpPr>
        <p:spPr bwMode="auto">
          <a:xfrm>
            <a:off x="403225" y="4325938"/>
            <a:ext cx="417513" cy="39528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26639" name="Shape 160"/>
          <p:cNvSpPr>
            <a:spLocks noChangeArrowheads="1"/>
          </p:cNvSpPr>
          <p:nvPr/>
        </p:nvSpPr>
        <p:spPr bwMode="auto">
          <a:xfrm>
            <a:off x="4178300" y="1628775"/>
            <a:ext cx="246063" cy="219075"/>
          </a:xfrm>
          <a:prstGeom prst="rightArrow">
            <a:avLst>
              <a:gd name="adj1" fmla="val 50000"/>
              <a:gd name="adj2" fmla="val 50185"/>
            </a:avLst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ChangeArrowheads="1"/>
          </p:cNvSpPr>
          <p:nvPr/>
        </p:nvSpPr>
        <p:spPr bwMode="auto">
          <a:xfrm>
            <a:off x="266700" y="250825"/>
            <a:ext cx="8612188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b="1">
                <a:solidFill>
                  <a:srgbClr val="FFFFFF"/>
                </a:solidFill>
              </a:rPr>
              <a:t>Ressources à votre disposition</a:t>
            </a:r>
          </a:p>
        </p:txBody>
      </p:sp>
      <p:cxnSp>
        <p:nvCxnSpPr>
          <p:cNvPr id="166" name="Shape 166"/>
          <p:cNvCxnSpPr>
            <a:cxnSpLocks noChangeShapeType="1"/>
          </p:cNvCxnSpPr>
          <p:nvPr/>
        </p:nvCxnSpPr>
        <p:spPr bwMode="auto">
          <a:xfrm rot="10800000" flipH="1">
            <a:off x="0" y="833438"/>
            <a:ext cx="7791450" cy="22225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67" name="Shape 167"/>
          <p:cNvSpPr>
            <a:spLocks noChangeArrowheads="1"/>
          </p:cNvSpPr>
          <p:nvPr/>
        </p:nvSpPr>
        <p:spPr bwMode="auto">
          <a:xfrm>
            <a:off x="0" y="1143000"/>
            <a:ext cx="91440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pPr algn="ctr"/>
            <a:r>
              <a:rPr lang="fr-FR" sz="1800">
                <a:solidFill>
                  <a:srgbClr val="FFFFFF"/>
                </a:solidFill>
              </a:rPr>
              <a:t>Pour les 100 premiers clubs participants, la Fédération vous apporte</a:t>
            </a:r>
          </a:p>
        </p:txBody>
      </p:sp>
      <p:sp>
        <p:nvSpPr>
          <p:cNvPr id="168" name="Shape 168"/>
          <p:cNvSpPr>
            <a:spLocks noChangeArrowheads="1"/>
          </p:cNvSpPr>
          <p:nvPr/>
        </p:nvSpPr>
        <p:spPr bwMode="auto">
          <a:xfrm>
            <a:off x="0" y="2078038"/>
            <a:ext cx="1150938" cy="1444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69" name="Shape 169"/>
          <p:cNvSpPr txBox="1">
            <a:spLocks noChangeArrowheads="1"/>
          </p:cNvSpPr>
          <p:nvPr/>
        </p:nvSpPr>
        <p:spPr bwMode="auto">
          <a:xfrm>
            <a:off x="1252538" y="1858963"/>
            <a:ext cx="762635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20 affiches A3 personnalisables et</a:t>
            </a:r>
          </a:p>
          <a:p>
            <a:r>
              <a:rPr lang="fr-FR">
                <a:solidFill>
                  <a:srgbClr val="FFFFFF"/>
                </a:solidFill>
              </a:rPr>
              <a:t>100 Flyers pour la promotion de la Semaine au Féminin</a:t>
            </a:r>
          </a:p>
        </p:txBody>
      </p:sp>
      <p:sp>
        <p:nvSpPr>
          <p:cNvPr id="170" name="Shape 170"/>
          <p:cNvSpPr>
            <a:spLocks noChangeArrowheads="1"/>
          </p:cNvSpPr>
          <p:nvPr/>
        </p:nvSpPr>
        <p:spPr bwMode="auto">
          <a:xfrm>
            <a:off x="0" y="2844800"/>
            <a:ext cx="1150938" cy="1444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71" name="Shape 171"/>
          <p:cNvSpPr txBox="1">
            <a:spLocks noChangeArrowheads="1"/>
          </p:cNvSpPr>
          <p:nvPr/>
        </p:nvSpPr>
        <p:spPr bwMode="auto">
          <a:xfrm>
            <a:off x="1252538" y="2625725"/>
            <a:ext cx="762635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100 € aux 40 premiers clubs inscrits déclarés à la Semaine au Féminin</a:t>
            </a:r>
          </a:p>
          <a:p>
            <a:r>
              <a:rPr lang="fr-FR">
                <a:solidFill>
                  <a:srgbClr val="FFFFFF"/>
                </a:solidFill>
              </a:rPr>
              <a:t>pour contribuer au financement des animations.</a:t>
            </a:r>
          </a:p>
        </p:txBody>
      </p:sp>
      <p:sp>
        <p:nvSpPr>
          <p:cNvPr id="172" name="Shape 172"/>
          <p:cNvSpPr>
            <a:spLocks noChangeArrowheads="1"/>
          </p:cNvSpPr>
          <p:nvPr/>
        </p:nvSpPr>
        <p:spPr bwMode="auto">
          <a:xfrm>
            <a:off x="1295400" y="2649538"/>
            <a:ext cx="6265863" cy="533400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73" name="Shape 173"/>
          <p:cNvSpPr>
            <a:spLocks noChangeArrowheads="1"/>
          </p:cNvSpPr>
          <p:nvPr/>
        </p:nvSpPr>
        <p:spPr bwMode="auto">
          <a:xfrm>
            <a:off x="0" y="3444875"/>
            <a:ext cx="9144000" cy="5334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r>
              <a:rPr lang="fr-FR" sz="1800">
                <a:solidFill>
                  <a:srgbClr val="FFFFFF"/>
                </a:solidFill>
              </a:rPr>
              <a:t>                 La Fédération assure</a:t>
            </a:r>
          </a:p>
        </p:txBody>
      </p:sp>
      <p:sp>
        <p:nvSpPr>
          <p:cNvPr id="174" name="Shape 174"/>
          <p:cNvSpPr>
            <a:spLocks noChangeArrowheads="1"/>
          </p:cNvSpPr>
          <p:nvPr/>
        </p:nvSpPr>
        <p:spPr bwMode="auto">
          <a:xfrm>
            <a:off x="0" y="4270375"/>
            <a:ext cx="1150938" cy="1444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75" name="Shape 175"/>
          <p:cNvSpPr txBox="1">
            <a:spLocks noChangeArrowheads="1"/>
          </p:cNvSpPr>
          <p:nvPr/>
        </p:nvSpPr>
        <p:spPr bwMode="auto">
          <a:xfrm>
            <a:off x="1252538" y="4157663"/>
            <a:ext cx="76263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la promotion </a:t>
            </a:r>
            <a:r>
              <a:rPr lang="fr-FR" b="1">
                <a:solidFill>
                  <a:srgbClr val="FFFFFF"/>
                </a:solidFill>
              </a:rPr>
              <a:t>nationale de la Semaine au Féminin</a:t>
            </a:r>
          </a:p>
        </p:txBody>
      </p:sp>
      <p:sp>
        <p:nvSpPr>
          <p:cNvPr id="176" name="Shape 176"/>
          <p:cNvSpPr>
            <a:spLocks noChangeArrowheads="1"/>
          </p:cNvSpPr>
          <p:nvPr/>
        </p:nvSpPr>
        <p:spPr bwMode="auto">
          <a:xfrm>
            <a:off x="0" y="4738688"/>
            <a:ext cx="1150938" cy="144462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77" name="Shape 177"/>
          <p:cNvSpPr txBox="1">
            <a:spLocks noChangeArrowheads="1"/>
          </p:cNvSpPr>
          <p:nvPr/>
        </p:nvSpPr>
        <p:spPr bwMode="auto">
          <a:xfrm>
            <a:off x="1252538" y="4625975"/>
            <a:ext cx="762635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la promotion </a:t>
            </a:r>
            <a:r>
              <a:rPr lang="fr-FR" b="1">
                <a:solidFill>
                  <a:srgbClr val="FFFFFF"/>
                </a:solidFill>
              </a:rPr>
              <a:t>de la Semaine au Féminin auprès des médias locaux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32" dur="20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86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ChangeArrowheads="1"/>
          </p:cNvSpPr>
          <p:nvPr/>
        </p:nvSpPr>
        <p:spPr bwMode="auto">
          <a:xfrm>
            <a:off x="266700" y="250825"/>
            <a:ext cx="8612188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 sz="3000" b="1">
                <a:solidFill>
                  <a:srgbClr val="FFFFFF"/>
                </a:solidFill>
              </a:rPr>
              <a:t>L’affiche officielle</a:t>
            </a:r>
          </a:p>
        </p:txBody>
      </p:sp>
      <p:cxnSp>
        <p:nvCxnSpPr>
          <p:cNvPr id="183" name="Shape 183"/>
          <p:cNvCxnSpPr>
            <a:cxnSpLocks noChangeShapeType="1"/>
          </p:cNvCxnSpPr>
          <p:nvPr/>
        </p:nvCxnSpPr>
        <p:spPr bwMode="auto">
          <a:xfrm rot="10800000" flipH="1">
            <a:off x="0" y="833438"/>
            <a:ext cx="7791450" cy="22225"/>
          </a:xfrm>
          <a:prstGeom prst="straightConnector1">
            <a:avLst/>
          </a:prstGeom>
          <a:noFill/>
          <a:ln w="9525">
            <a:solidFill>
              <a:srgbClr val="FFFFFF"/>
            </a:solidFill>
            <a:round/>
            <a:headEnd type="none" w="lg" len="lg"/>
            <a:tailEnd type="none" w="lg" len="lg"/>
          </a:ln>
        </p:spPr>
      </p:cxnSp>
      <p:sp>
        <p:nvSpPr>
          <p:cNvPr id="184" name="Shape 184"/>
          <p:cNvSpPr txBox="1">
            <a:spLocks noChangeArrowheads="1"/>
          </p:cNvSpPr>
          <p:nvPr/>
        </p:nvSpPr>
        <p:spPr bwMode="auto">
          <a:xfrm>
            <a:off x="495300" y="1489075"/>
            <a:ext cx="2582863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marL="457200" indent="-228600">
              <a:buClr>
                <a:srgbClr val="FFFFFF"/>
              </a:buClr>
              <a:buFontTx/>
              <a:buChar char="-"/>
            </a:pPr>
            <a:r>
              <a:rPr lang="fr-FR">
                <a:solidFill>
                  <a:srgbClr val="FFFFFF"/>
                </a:solidFill>
              </a:rPr>
              <a:t>20 affiches A3</a:t>
            </a:r>
          </a:p>
          <a:p>
            <a:pPr marL="457200" indent="-228600">
              <a:buClr>
                <a:srgbClr val="FFFFFF"/>
              </a:buClr>
              <a:buFontTx/>
              <a:buChar char="-"/>
            </a:pPr>
            <a:r>
              <a:rPr lang="fr-FR">
                <a:solidFill>
                  <a:srgbClr val="FFFFFF"/>
                </a:solidFill>
              </a:rPr>
              <a:t>100 flyers</a:t>
            </a:r>
          </a:p>
        </p:txBody>
      </p:sp>
      <p:sp>
        <p:nvSpPr>
          <p:cNvPr id="185" name="Shape 185"/>
          <p:cNvSpPr txBox="1">
            <a:spLocks noChangeArrowheads="1"/>
          </p:cNvSpPr>
          <p:nvPr/>
        </p:nvSpPr>
        <p:spPr bwMode="auto">
          <a:xfrm>
            <a:off x="676275" y="2309813"/>
            <a:ext cx="4149725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vous seront envoyés pour faire la promotion en amont de la Semaine au Féminin.</a:t>
            </a:r>
          </a:p>
        </p:txBody>
      </p:sp>
      <p:sp>
        <p:nvSpPr>
          <p:cNvPr id="186" name="Shape 186"/>
          <p:cNvSpPr txBox="1">
            <a:spLocks noChangeArrowheads="1"/>
          </p:cNvSpPr>
          <p:nvPr/>
        </p:nvSpPr>
        <p:spPr bwMode="auto">
          <a:xfrm>
            <a:off x="733425" y="3387725"/>
            <a:ext cx="3476625" cy="1438275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 lIns="91425" tIns="91425" rIns="91425" bIns="91425"/>
          <a:lstStyle/>
          <a:p>
            <a:r>
              <a:rPr lang="fr-FR">
                <a:solidFill>
                  <a:srgbClr val="FFFFFF"/>
                </a:solidFill>
              </a:rPr>
              <a:t>Une affiche que </a:t>
            </a:r>
            <a:r>
              <a:rPr lang="fr-FR" b="1">
                <a:solidFill>
                  <a:srgbClr val="FFFFFF"/>
                </a:solidFill>
              </a:rPr>
              <a:t>vous personnaliserez</a:t>
            </a:r>
            <a:r>
              <a:rPr lang="fr-FR">
                <a:solidFill>
                  <a:srgbClr val="FFFFFF"/>
                </a:solidFill>
              </a:rPr>
              <a:t> :</a:t>
            </a:r>
          </a:p>
          <a:p>
            <a:endParaRPr lang="fr-FR">
              <a:solidFill>
                <a:srgbClr val="FFFFFF"/>
              </a:solidFill>
            </a:endParaRPr>
          </a:p>
          <a:p>
            <a:endParaRPr lang="fr-FR">
              <a:solidFill>
                <a:srgbClr val="FFFFFF"/>
              </a:solidFill>
            </a:endParaRPr>
          </a:p>
          <a:p>
            <a:r>
              <a:rPr lang="fr-FR" b="1">
                <a:solidFill>
                  <a:srgbClr val="FFFFFF"/>
                </a:solidFill>
              </a:rPr>
              <a:t>Inscrivez</a:t>
            </a:r>
            <a:r>
              <a:rPr lang="fr-FR">
                <a:solidFill>
                  <a:srgbClr val="FFFFFF"/>
                </a:solidFill>
              </a:rPr>
              <a:t> le programme que vous souhaitez proposer (lieu, date, heure, coordonnées, …)</a:t>
            </a:r>
          </a:p>
        </p:txBody>
      </p:sp>
      <p:sp>
        <p:nvSpPr>
          <p:cNvPr id="187" name="Shape 187"/>
          <p:cNvSpPr>
            <a:spLocks noChangeArrowheads="1"/>
          </p:cNvSpPr>
          <p:nvPr/>
        </p:nvSpPr>
        <p:spPr bwMode="auto">
          <a:xfrm>
            <a:off x="4325938" y="4294188"/>
            <a:ext cx="215900" cy="463550"/>
          </a:xfrm>
          <a:prstGeom prst="rect">
            <a:avLst/>
          </a:prstGeom>
          <a:solidFill>
            <a:srgbClr val="00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sp>
        <p:nvSpPr>
          <p:cNvPr id="188" name="Shape 188"/>
          <p:cNvSpPr>
            <a:spLocks noChangeArrowheads="1"/>
          </p:cNvSpPr>
          <p:nvPr/>
        </p:nvSpPr>
        <p:spPr bwMode="auto">
          <a:xfrm>
            <a:off x="4657725" y="4294188"/>
            <a:ext cx="417513" cy="463550"/>
          </a:xfrm>
          <a:prstGeom prst="rightArrow">
            <a:avLst>
              <a:gd name="adj1" fmla="val 50000"/>
              <a:gd name="adj2" fmla="val 114389"/>
            </a:avLst>
          </a:prstGeom>
          <a:solidFill>
            <a:srgbClr val="00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fr-FR"/>
          </a:p>
        </p:txBody>
      </p:sp>
      <p:pic>
        <p:nvPicPr>
          <p:cNvPr id="30730" name="Picture 10" descr="affiche_semaine_au_feminin_2016_small"/>
          <p:cNvPicPr>
            <a:picLocks noChangeAspect="1" noChangeArrowheads="1"/>
          </p:cNvPicPr>
          <p:nvPr/>
        </p:nvPicPr>
        <p:blipFill>
          <a:blip r:embed="rId3"/>
          <a:srcRect b="1541"/>
          <a:stretch>
            <a:fillRect/>
          </a:stretch>
        </p:blipFill>
        <p:spPr bwMode="auto">
          <a:xfrm>
            <a:off x="5434013" y="211138"/>
            <a:ext cx="3386137" cy="46656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676</Words>
  <PresentationFormat>Affichage à l'écran (16:9)</PresentationFormat>
  <Paragraphs>142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12</vt:i4>
      </vt:variant>
      <vt:variant>
        <vt:lpstr>Titres des diapositives</vt:lpstr>
      </vt:variant>
      <vt:variant>
        <vt:i4>11</vt:i4>
      </vt:variant>
    </vt:vector>
  </HeadingPairs>
  <TitlesOfParts>
    <vt:vector size="26" baseType="lpstr">
      <vt:lpstr>Arial</vt:lpstr>
      <vt:lpstr>Times New Roman</vt:lpstr>
      <vt:lpstr>Arial Black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simple-light-2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cp:lastModifiedBy>Joelle Mourgues</cp:lastModifiedBy>
  <cp:revision>2</cp:revision>
  <dcterms:modified xsi:type="dcterms:W3CDTF">2016-01-18T13:42:00Z</dcterms:modified>
</cp:coreProperties>
</file>